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image/png" Extension="tmp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autoCompressPictures="0">
  <p:sldMasterIdLst>
    <p:sldMasterId r:id="rId4" id="2147483648"/>
  </p:sldMasterIdLst>
  <p:notesMasterIdLst>
    <p:notesMasterId r:id="rId5"/>
  </p:notesMasterIdLst>
  <p:sldIdLst>
    <p:sldId r:id="rId6" id="256"/>
    <p:sldId r:id="rId7" id="257"/>
    <p:sldId r:id="rId8" id="258"/>
    <p:sldId r:id="rId9" id="259"/>
    <p:sldId r:id="rId10" id="260"/>
    <p:sldId r:id="rId11" id="261"/>
    <p:sldId r:id="rId12" id="262"/>
    <p:sldId r:id="rId13" id="263"/>
    <p:sldId r:id="rId14" id="264"/>
    <p:sldId r:id="rId15" id="265"/>
    <p:sldId r:id="rId16" id="266"/>
    <p:sldId r:id="rId17" id="267"/>
    <p:sldId r:id="rId18" id="268"/>
    <p:sldId r:id="rId19" id="269"/>
    <p:sldId r:id="rId20" id="270"/>
    <p:sldId r:id="rId21" id="271"/>
    <p:sldId r:id="rId22" id="272"/>
    <p:sldId r:id="rId23" id="273"/>
    <p:sldId r:id="rId24" id="274"/>
    <p:sldId r:id="rId25" id="275"/>
    <p:sldId r:id="rId26" id="276"/>
    <p:sldId r:id="rId27" id="277"/>
  </p:sldIdLst>
  <p:sldSz cx="12192000" cy="6858000"/>
  <p:notesSz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cx="6858000" cy="9144000"/>
  <p:defaultText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defPPr>
      <a:defRPr lang="en-US">
        <a:uFillTx/>
      </a:defRPr>
    </a:defPPr>
    <a:lvl1pPr algn="l" defTabSz="457200" eaLnBrk="1" hangingPunct="1" latinLnBrk="0" marL="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showPr showNarration="1">
    <p:present/>
    <p:sldAll/>
    <p:penCl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srgbClr val="FF0000"/>
    </p:penClr>
  </p:showPr>
</p:presentationPr>
</file>

<file path=ppt/tableStyles.xml><?xml version="1.0" encoding="utf-8"?>
<a:tblStyleLst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def="{5C22544A-7EE6-4342-B048-85BDC9FD1C3A}"/>
</file>

<file path=ppt/viewProps.xml><?xml version="1.0" encoding="utf-8"?>
<p:view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normalViewPr>
    <p:restoredLeft autoAdjust="0" sz="16814"/>
    <p:restoredTop sz="94660"/>
  </p:normalViewPr>
  <p:slideViewPr>
    <p:cSldViewPr snapToGrid="0">
      <p:cViewPr varScale="1">
        <p:sca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sx d="100" n="70"/>
          <a:sy d="100" n="70"/>
        </p:scale>
        <p:origin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x="666" y="72"/>
      </p:cViewPr>
    </p:cSldViewPr>
  </p:slideViewPr>
  <p:notesTextViewPr>
    <p:cViewPr>
      <p:sca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sx d="1" n="1"/>
        <a:sy d="1" n="1"/>
      </p:scale>
      <p:origin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x="0" y="0"/>
    </p:cViewPr>
  </p:notesTextViewPr>
  <p:gridSpacing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cx="76200" cy="76200"/>
</p:viewPr>
</file>

<file path=ppt/_rels/presentation.xml.rels><?xml version="1.0" standalone="yes" ?><Relationships xmlns="http://schemas.openxmlformats.org/package/2006/relationships"><Relationship Id="rId1" Target="presProps.xml" Type="http://schemas.openxmlformats.org/officeDocument/2006/relationships/presProps"></Relationship><Relationship Id="rId2" Target="tableStyles.xml" Type="http://schemas.openxmlformats.org/officeDocument/2006/relationships/tableStyles"></Relationship><Relationship Id="rId3" Target="viewProps.xml" Type="http://schemas.openxmlformats.org/officeDocument/2006/relationships/viewProps"></Relationship><Relationship Id="rId4" Target="slideMasters/slideMaster1.xml" Type="http://schemas.openxmlformats.org/officeDocument/2006/relationships/slideMaster"></Relationship><Relationship Id="rId5" Target="notesMasters/notesMaster1.xml" Type="http://schemas.openxmlformats.org/officeDocument/2006/relationships/notesMaster"></Relationship><Relationship Id="rId6" Target="slides/slide1.xml" Type="http://schemas.openxmlformats.org/officeDocument/2006/relationships/slide"></Relationship><Relationship Id="rId7" Target="slides/slide2.xml" Type="http://schemas.openxmlformats.org/officeDocument/2006/relationships/slide"></Relationship><Relationship Id="rId8" Target="slides/slide3.xml" Type="http://schemas.openxmlformats.org/officeDocument/2006/relationships/slide"></Relationship><Relationship Id="rId9" Target="slides/slide4.xml" Type="http://schemas.openxmlformats.org/officeDocument/2006/relationships/slide"></Relationship><Relationship Id="rId10" Target="slides/slide5.xml" Type="http://schemas.openxmlformats.org/officeDocument/2006/relationships/slide"></Relationship><Relationship Id="rId11" Target="slides/slide6.xml" Type="http://schemas.openxmlformats.org/officeDocument/2006/relationships/slide"></Relationship><Relationship Id="rId12" Target="slides/slide7.xml" Type="http://schemas.openxmlformats.org/officeDocument/2006/relationships/slide"></Relationship><Relationship Id="rId13" Target="slides/slide8.xml" Type="http://schemas.openxmlformats.org/officeDocument/2006/relationships/slide"></Relationship><Relationship Id="rId14" Target="slides/slide9.xml" Type="http://schemas.openxmlformats.org/officeDocument/2006/relationships/slide"></Relationship><Relationship Id="rId15" Target="slides/slide10.xml" Type="http://schemas.openxmlformats.org/officeDocument/2006/relationships/slide"></Relationship><Relationship Id="rId16" Target="slides/slide11.xml" Type="http://schemas.openxmlformats.org/officeDocument/2006/relationships/slide"></Relationship><Relationship Id="rId17" Target="slides/slide12.xml" Type="http://schemas.openxmlformats.org/officeDocument/2006/relationships/slide"></Relationship><Relationship Id="rId18" Target="slides/slide13.xml" Type="http://schemas.openxmlformats.org/officeDocument/2006/relationships/slide"></Relationship><Relationship Id="rId19" Target="slides/slide14.xml" Type="http://schemas.openxmlformats.org/officeDocument/2006/relationships/slide"></Relationship><Relationship Id="rId20" Target="slides/slide15.xml" Type="http://schemas.openxmlformats.org/officeDocument/2006/relationships/slide"></Relationship><Relationship Id="rId21" Target="slides/slide16.xml" Type="http://schemas.openxmlformats.org/officeDocument/2006/relationships/slide"></Relationship><Relationship Id="rId22" Target="slides/slide17.xml" Type="http://schemas.openxmlformats.org/officeDocument/2006/relationships/slide"></Relationship><Relationship Id="rId23" Target="slides/slide18.xml" Type="http://schemas.openxmlformats.org/officeDocument/2006/relationships/slide"></Relationship><Relationship Id="rId24" Target="slides/slide19.xml" Type="http://schemas.openxmlformats.org/officeDocument/2006/relationships/slide"></Relationship><Relationship Id="rId25" Target="slides/slide20.xml" Type="http://schemas.openxmlformats.org/officeDocument/2006/relationships/slide"></Relationship><Relationship Id="rId26" Target="slides/slide21.xml" Type="http://schemas.openxmlformats.org/officeDocument/2006/relationships/slide"></Relationship><Relationship Id="rId27" Target="slides/slide22.xml" Type="http://schemas.openxmlformats.org/officeDocument/2006/relationships/slide"></Relationship><Relationship Id="rId28" Target="theme/theme1.xml" Type="http://schemas.openxmlformats.org/officeDocument/2006/relationships/theme"></Relationship></Relationships>
</file>

<file path=ppt/notesMasters/_rels/notesMaster1.xml.rels><?xml version="1.0" standalone="yes" ?><Relationships xmlns="http://schemas.openxmlformats.org/package/2006/relationships"><Relationship Id="rId1" Target="../theme/theme2.xml" Type="http://schemas.openxmlformats.org/officeDocument/2006/relationships/theme"></Relationship></Relationships>
</file>

<file path=ppt/notesMasters/notesMaster1.xml><?xml version="1.0" encoding="utf-8"?>
<p:notes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Ref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x="1001">
        <a:schemeClr val="bg1"/>
      </p:bgRef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Head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sz="quarter" type="hd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2971800" cy="458788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5720" lIns="91440" rIns="91440" rtlCol="0" tIns="45720" vert="horz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0"/>
            <a:ext cx="2971800" cy="458788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5720" lIns="91440" rIns="91440" rtlCol="0" tIns="45720" vert="horz"/>
          <a:lstStyle>
            <a:lvl1pPr algn="r">
              <a:defRPr sz="1200">
                <a:uFillTx/>
              </a:defRPr>
            </a:lvl1pPr>
          </a:lstStyle>
          <a:p>
            <a:fld id="{C18A0E2D-E103-41DC-AE26-3DA6DF757F72}" type="datetimeFigureOut">
              <a:rPr lang="en-US" smtClean="0">
                <a:uFillTx/>
              </a:rPr>
              <a:t>5/16/2016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Imag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 noRot="1"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45720" lIns="91440" rIns="91440" rtlCol="0" tIns="45720" vert="horz"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Notes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3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400550"/>
            <a:ext cx="5486400" cy="360045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5720" lIns="91440" rIns="91440" rtlCol="0" tIns="45720" vert="horz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Foot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8685213"/>
            <a:ext cx="2971800" cy="458787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bIns="45720" lIns="91440" rIns="91440" rtlCol="0" tIns="45720" vert="horz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lide Number Placeholder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5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8685213"/>
            <a:ext cx="2971800" cy="458787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bIns="45720" lIns="91440" rIns="91440" rtlCol="0" tIns="45720" vert="horz"/>
          <a:lstStyle>
            <a:lvl1pPr algn="r">
              <a:defRPr sz="1200">
                <a:uFillTx/>
              </a:defRPr>
            </a:lvl1pPr>
          </a:lstStyle>
          <a:p>
            <a:fld id="{19F15E4F-0EC7-47BD-BF10-E707DC218B40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lt2" folHlink="folHlink" hlink="hlink" tx1="dk1" tx2="dk2"/>
  <p:notes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lvl1pPr algn="l" defTabSz="914400" eaLnBrk="1" hangingPunct="1" latinLnBrk="0" marL="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standalone="yes" ?><Relationships xmlns="http://schemas.openxmlformats.org/package/2006/relationships"><Relationship Id="rId1" Target="../slides/slide4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notesSlide1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Imag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 noRo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Notes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 smtClean="0">
                <a:uFillTx/>
              </a:rPr>
              <a:t>Visualization exercise</a:t>
            </a:r>
            <a:r>
              <a:rPr baseline="0" dirty="0" lang="en-US" smtClean="0">
                <a:uFillTx/>
              </a:rPr>
              <a:t> involving snake in a park to illustrate traumatic events differ according to individual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19F15E4F-0EC7-47BD-BF10-E707DC218B40}" type="slidenum">
              <a:rPr lang="en-US" smtClean="0">
                <a:uFillTx/>
              </a:rPr>
              <a:t>4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slideLayouts/_rels/slideLayout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0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2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3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4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5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6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7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8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9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slideLayout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">
  <p:cSld name="Title Slide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Rectangle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ctr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09980" y="882376"/>
            <a:ext cx="9966960" cy="292608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>
            <a:normAutofit/>
          </a:bodyPr>
          <a:lstStyle>
            <a:lvl1pPr algn="ctr">
              <a:lnSpc>
                <a:spcPct val="85000"/>
              </a:lnSpc>
              <a:defRPr b="1" baseline="0" cap="all" sz="7200">
                <a:solidFill>
                  <a:srgbClr val="FFFFFF"/>
                </a:solidFill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Subtit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sub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09530" y="3869634"/>
            <a:ext cx="8767860" cy="138816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>
            <a:lvl1pPr algn="ctr" indent="0" marL="0">
              <a:buNone/>
              <a:defRPr sz="2200">
                <a:solidFill>
                  <a:srgbClr val="FFFFFF"/>
                </a:solidFill>
                <a:uFillTx/>
              </a:defRPr>
            </a:lvl1pPr>
            <a:lvl2pPr algn="ctr" indent="0" marL="457200">
              <a:buNone/>
              <a:defRPr sz="2200">
                <a:uFillTx/>
              </a:defRPr>
            </a:lvl2pPr>
            <a:lvl3pPr algn="ctr" indent="0" marL="914400">
              <a:buNone/>
              <a:defRPr sz="2200">
                <a:uFillTx/>
              </a:defRPr>
            </a:lvl3pPr>
            <a:lvl4pPr algn="ctr" indent="0" marL="1371600">
              <a:buNone/>
              <a:defRPr sz="2000">
                <a:uFillTx/>
              </a:defRPr>
            </a:lvl4pPr>
            <a:lvl5pPr algn="ctr" indent="0" marL="1828800">
              <a:buNone/>
              <a:defRPr sz="2000">
                <a:uFillTx/>
              </a:defRPr>
            </a:lvl5pPr>
            <a:lvl6pPr algn="ctr" indent="0" marL="2286000">
              <a:buNone/>
              <a:defRPr sz="2000">
                <a:uFillTx/>
              </a:defRPr>
            </a:lvl6pPr>
            <a:lvl7pPr algn="ctr" indent="0" marL="2743200">
              <a:buNone/>
              <a:defRPr sz="2000">
                <a:uFillTx/>
              </a:defRPr>
            </a:lvl7pPr>
            <a:lvl8pPr algn="ctr" indent="0" marL="3200400">
              <a:buNone/>
              <a:defRPr sz="2000">
                <a:uFillTx/>
              </a:defRPr>
            </a:lvl8pPr>
            <a:lvl9pPr algn="ctr" indent="0" marL="3657600">
              <a:buNone/>
              <a:defRPr sz="2000"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solidFill>
                  <a:srgbClr val="FFFFFF"/>
                </a:solidFill>
                <a:uFillTx/>
              </a:defRPr>
            </a:lvl1pPr>
          </a:lstStyle>
          <a:p>
            <a:fld id="{96DFF08F-DC6B-4601-B491-B0F83F6DD2DA}" type="datetimeFigureOut">
              <a:rPr dirty="0" lang="en-US">
                <a:uFillTx/>
              </a:rPr>
              <a:t>5/16/2016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solidFill>
                  <a:srgbClr val="FFFFFF"/>
                </a:solidFill>
                <a:uFillTx/>
              </a:defRPr>
            </a:lvl1pPr>
          </a:lstStyle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solidFill>
                  <a:srgbClr val="FFFFFF"/>
                </a:solidFill>
                <a:uFillTx/>
              </a:defRPr>
            </a:lvl1pPr>
          </a:lstStyle>
          <a:p>
            <a:fld id="{4FAB73BC-B049-4115-A692-8D63A059BFB8}" type="slidenum">
              <a:rPr dirty="0" lang="en-US">
                <a:uFillTx/>
              </a:rPr>
              <a:t>‹#›</a:t>
            </a:fld>
            <a:endParaRPr dirty="0" lang="en-US">
              <a:uFillTx/>
            </a:endParaRPr>
          </a:p>
        </p:txBody>
      </p: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Straight Connector 7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0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vertTx">
  <p:cSld name="Title and Vertical 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Vertical Tex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orient="vert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96DFF08F-DC6B-4601-B491-B0F83F6DD2DA}" type="datetimeFigureOut">
              <a:rPr dirty="0" lang="en-US">
                <a:uFillTx/>
              </a:rPr>
              <a:t>5/16/2016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4FAB73BC-B049-4115-A692-8D63A059BFB8}" type="slidenum">
              <a:rPr dirty="0" lang="en-US">
                <a:uFillTx/>
              </a:rPr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vertTitleAndTx">
  <p:cSld name="Vertical Title and 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Vertical 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orient="vert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724900" y="762000"/>
            <a:ext cx="2324100" cy="54102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Vertical Tex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orient="vert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000" y="762000"/>
            <a:ext cx="7429500" cy="54102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96DFF08F-DC6B-4601-B491-B0F83F6DD2DA}" type="datetimeFigureOut">
              <a:rPr dirty="0" lang="en-US">
                <a:uFillTx/>
              </a:rPr>
              <a:t>5/16/2016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4FAB73BC-B049-4115-A692-8D63A059BFB8}" type="slidenum">
              <a:rPr dirty="0" lang="en-US">
                <a:uFillTx/>
              </a:rPr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obj">
  <p:cSld name="Title and Conten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96DFF08F-DC6B-4601-B491-B0F83F6DD2DA}" type="datetimeFigureOut">
              <a:rPr dirty="0" lang="en-US">
                <a:uFillTx/>
              </a:rPr>
              <a:t>5/16/2016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4FAB73BC-B049-4115-A692-8D63A059BFB8}" type="slidenum">
              <a:rPr dirty="0" lang="en-US">
                <a:uFillTx/>
              </a:rPr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3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secHead">
  <p:cSld name="Section Header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06424" y="1173575"/>
            <a:ext cx="9966960" cy="292608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>
            <a:noAutofit/>
          </a:bodyPr>
          <a:lstStyle>
            <a:lvl1pPr algn="ctr">
              <a:lnSpc>
                <a:spcPct val="85000"/>
              </a:lnSpc>
              <a:defRPr b="0" baseline="0" cap="all" sz="72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Tex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09928" y="4154520"/>
            <a:ext cx="8769096" cy="1363806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>
            <a:normAutofit/>
          </a:bodyPr>
          <a:lstStyle>
            <a:lvl1pPr algn="ctr" indent="0" marL="0">
              <a:buNone/>
              <a:defRPr sz="2200">
                <a:solidFill>
                  <a:schemeClr val="accent1"/>
                </a:solidFill>
                <a:uFillTx/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96DFF08F-DC6B-4601-B491-B0F83F6DD2DA}" type="datetimeFigureOut">
              <a:rPr dirty="0" lang="en-US">
                <a:uFillTx/>
              </a:rPr>
              <a:t>5/16/2016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4FAB73BC-B049-4115-A692-8D63A059BFB8}" type="slidenum">
              <a:rPr dirty="0" lang="en-US">
                <a:uFillTx/>
              </a:rPr>
              <a:t>‹#›</a:t>
            </a:fld>
            <a:endParaRPr dirty="0" lang="en-US">
              <a:uFillTx/>
            </a:endParaRPr>
          </a:p>
        </p:txBody>
      </p: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traight Connector 6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4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woObj">
  <p:cSld name="Two Conten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Title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000" y="2057399"/>
            <a:ext cx="4754880" cy="402336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 sz="22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Content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267612" y="2057400"/>
            <a:ext cx="4754880" cy="402336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 sz="22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Date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96DFF08F-DC6B-4601-B491-B0F83F6DD2DA}" type="datetimeFigureOut">
              <a:rPr dirty="0" lang="en-US">
                <a:uFillTx/>
              </a:rPr>
              <a:t>5/16/2016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Foot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lide Number Placeholder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4FAB73BC-B049-4115-A692-8D63A059BFB8}" type="slidenum">
              <a:rPr dirty="0" lang="en-US">
                <a:uFillTx/>
              </a:rPr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5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woTxTwoObj">
  <p:cSld name="Comparison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Title 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Tex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000" y="2001511"/>
            <a:ext cx="4754880" cy="77724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>
            <a:lvl1pPr indent="0" marL="0">
              <a:spcBef>
                <a:spcPts val="0"/>
              </a:spcBef>
              <a:buNone/>
              <a:defRPr b="1" sz="2400">
                <a:uFillTx/>
              </a:defRPr>
            </a:lvl1pPr>
            <a:lvl2pPr indent="0" marL="457200">
              <a:buNone/>
              <a:defRPr b="1" sz="2000">
                <a:uFillTx/>
              </a:defRPr>
            </a:lvl2pPr>
            <a:lvl3pPr indent="0" marL="914400">
              <a:buNone/>
              <a:defRPr b="1" sz="1800">
                <a:uFillTx/>
              </a:defRPr>
            </a:lvl3pPr>
            <a:lvl4pPr indent="0" marL="1371600">
              <a:buNone/>
              <a:defRPr b="1" sz="1600">
                <a:uFillTx/>
              </a:defRPr>
            </a:lvl4pPr>
            <a:lvl5pPr indent="0" marL="1828800">
              <a:buNone/>
              <a:defRPr b="1" sz="1600">
                <a:uFillTx/>
              </a:defRPr>
            </a:lvl5pPr>
            <a:lvl6pPr indent="0" marL="2286000">
              <a:buNone/>
              <a:defRPr b="1" sz="1600">
                <a:uFillTx/>
              </a:defRPr>
            </a:lvl6pPr>
            <a:lvl7pPr indent="0" marL="2743200">
              <a:buNone/>
              <a:defRPr b="1" sz="1600">
                <a:uFillTx/>
              </a:defRPr>
            </a:lvl7pPr>
            <a:lvl8pPr indent="0" marL="3200400">
              <a:buNone/>
              <a:defRPr b="1" sz="1600">
                <a:uFillTx/>
              </a:defRPr>
            </a:lvl8pPr>
            <a:lvl9pPr indent="0" marL="3657600">
              <a:buNone/>
              <a:defRPr b="1"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Content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000" y="2721483"/>
            <a:ext cx="4754880" cy="338328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 sz="22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Text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3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269173" y="1999032"/>
            <a:ext cx="4754880" cy="77724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>
            <a:lvl1pPr indent="0" marL="0">
              <a:spcBef>
                <a:spcPts val="0"/>
              </a:spcBef>
              <a:buNone/>
              <a:defRPr b="1" sz="2400">
                <a:uFillTx/>
              </a:defRPr>
            </a:lvl1pPr>
            <a:lvl2pPr indent="0" marL="457200">
              <a:buNone/>
              <a:defRPr b="1" sz="2000">
                <a:uFillTx/>
              </a:defRPr>
            </a:lvl2pPr>
            <a:lvl3pPr indent="0" marL="914400">
              <a:buNone/>
              <a:defRPr b="1" sz="1800">
                <a:uFillTx/>
              </a:defRPr>
            </a:lvl3pPr>
            <a:lvl4pPr indent="0" marL="1371600">
              <a:buNone/>
              <a:defRPr b="1" sz="1600">
                <a:uFillTx/>
              </a:defRPr>
            </a:lvl4pPr>
            <a:lvl5pPr indent="0" marL="1828800">
              <a:buNone/>
              <a:defRPr b="1" sz="1600">
                <a:uFillTx/>
              </a:defRPr>
            </a:lvl5pPr>
            <a:lvl6pPr indent="0" marL="2286000">
              <a:buNone/>
              <a:defRPr b="1" sz="1600">
                <a:uFillTx/>
              </a:defRPr>
            </a:lvl6pPr>
            <a:lvl7pPr indent="0" marL="2743200">
              <a:buNone/>
              <a:defRPr b="1" sz="1600">
                <a:uFillTx/>
              </a:defRPr>
            </a:lvl7pPr>
            <a:lvl8pPr indent="0" marL="3200400">
              <a:buNone/>
              <a:defRPr b="1" sz="1600">
                <a:uFillTx/>
              </a:defRPr>
            </a:lvl8pPr>
            <a:lvl9pPr indent="0" marL="3657600">
              <a:buNone/>
              <a:defRPr b="1"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Content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" sz="quarte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269173" y="2719322"/>
            <a:ext cx="4754880" cy="338328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 sz="22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Date Placeholder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96DFF08F-DC6B-4601-B491-B0F83F6DD2DA}" type="datetimeFigureOut">
              <a:rPr dirty="0" lang="en-US">
                <a:uFillTx/>
              </a:rPr>
              <a:t>5/16/2016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Footer Placeholder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Slide Number Placeholder 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4FAB73BC-B049-4115-A692-8D63A059BFB8}" type="slidenum">
              <a:rPr dirty="0" lang="en-US">
                <a:uFillTx/>
              </a:rPr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6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Only">
  <p:cSld name="Title Only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96DFF08F-DC6B-4601-B491-B0F83F6DD2DA}" type="datetimeFigureOut">
              <a:rPr dirty="0" lang="en-US">
                <a:uFillTx/>
              </a:rPr>
              <a:t>5/16/2016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Foot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4FAB73BC-B049-4115-A692-8D63A059BFB8}" type="slidenum">
              <a:rPr dirty="0" lang="en-US">
                <a:uFillTx/>
              </a:rPr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7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blank">
  <p:cSld name="Blank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Dat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96DFF08F-DC6B-4601-B491-B0F83F6DD2DA}" type="datetimeFigureOut">
              <a:rPr dirty="0" lang="en-US">
                <a:uFillTx/>
              </a:rPr>
              <a:t>5/16/2016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Footer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4FAB73BC-B049-4115-A692-8D63A059BFB8}" type="slidenum">
              <a:rPr dirty="0" lang="en-US">
                <a:uFillTx/>
              </a:rPr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8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objTx">
  <p:cSld name="Content with Caption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000" y="1097280"/>
            <a:ext cx="3931920" cy="173736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>
            <a:noAutofit/>
          </a:bodyPr>
          <a:lstStyle>
            <a:lvl1pPr>
              <a:lnSpc>
                <a:spcPct val="90000"/>
              </a:lnSpc>
              <a:defRPr b="0" sz="4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852159" y="1097280"/>
            <a:ext cx="5212080" cy="466344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ext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000" y="2834640"/>
            <a:ext cx="3931920" cy="301752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>
            <a:lvl1pPr indent="0" marL="0">
              <a:lnSpc>
                <a:spcPct val="100000"/>
              </a:lnSpc>
              <a:spcBef>
                <a:spcPts val="1000"/>
              </a:spcBef>
              <a:buNone/>
              <a:defRPr sz="17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Date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96DFF08F-DC6B-4601-B491-B0F83F6DD2DA}" type="datetimeFigureOut">
              <a:rPr dirty="0" lang="en-US">
                <a:uFillTx/>
              </a:rPr>
              <a:t>5/16/2016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Foot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lide Number Placeholder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4FAB73BC-B049-4115-A692-8D63A059BFB8}" type="slidenum">
              <a:rPr dirty="0" lang="en-US">
                <a:uFillTx/>
              </a:rPr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9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picTx">
  <p:cSld name="Picture with Caption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000" y="1097280"/>
            <a:ext cx="3931920" cy="173736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>
            <a:noAutofit/>
          </a:bodyPr>
          <a:lstStyle>
            <a:lvl1pPr>
              <a:lnSpc>
                <a:spcPct val="90000"/>
              </a:lnSpc>
              <a:defRPr b="0" sz="4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Pictur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/>
          </p:cNvSpPr>
          <p:nvPr>
            <p:ph idx="1" type="pic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413248" y="1069847"/>
            <a:ext cx="6099048" cy="48006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lIns="274320" tIns="182880">
            <a:normAutofit/>
          </a:bodyPr>
          <a:lstStyle>
            <a:lvl1pPr indent="0" marL="0">
              <a:buNone/>
              <a:defRPr sz="2800">
                <a:uFillTx/>
              </a:defRPr>
            </a:lvl1pPr>
            <a:lvl2pPr indent="0" marL="457200">
              <a:buNone/>
              <a:defRPr sz="2800">
                <a:uFillTx/>
              </a:defRPr>
            </a:lvl2pPr>
            <a:lvl3pPr indent="0" marL="914400">
              <a:buNone/>
              <a:defRPr sz="2400">
                <a:uFillTx/>
              </a:defRPr>
            </a:lvl3pPr>
            <a:lvl4pPr indent="0" marL="1371600">
              <a:buNone/>
              <a:defRPr sz="2000">
                <a:uFillTx/>
              </a:defRPr>
            </a:lvl4pPr>
            <a:lvl5pPr indent="0" marL="1828800">
              <a:buNone/>
              <a:defRPr sz="2000">
                <a:uFillTx/>
              </a:defRPr>
            </a:lvl5pPr>
            <a:lvl6pPr indent="0" marL="2286000">
              <a:buNone/>
              <a:defRPr sz="2000">
                <a:uFillTx/>
              </a:defRPr>
            </a:lvl6pPr>
            <a:lvl7pPr indent="0" marL="2743200">
              <a:buNone/>
              <a:defRPr sz="2000">
                <a:uFillTx/>
              </a:defRPr>
            </a:lvl7pPr>
            <a:lvl8pPr indent="0" marL="3200400">
              <a:buNone/>
              <a:defRPr sz="2000">
                <a:uFillTx/>
              </a:defRPr>
            </a:lvl8pPr>
            <a:lvl9pPr indent="0" marL="3657600">
              <a:buNone/>
              <a:defRPr sz="2000">
                <a:uFillTx/>
              </a:defRPr>
            </a:lvl9pPr>
          </a:lstStyle>
          <a:p>
            <a:r>
              <a:rPr dirty="0" lang="en-US" smtClean="0">
                <a:uFillTx/>
              </a:rPr>
              <a:t>Click icon to add picture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ext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000" y="2834640"/>
            <a:ext cx="3931920" cy="288036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>
            <a:lvl1pPr indent="0" marL="0">
              <a:lnSpc>
                <a:spcPct val="100000"/>
              </a:lnSpc>
              <a:spcBef>
                <a:spcPts val="1000"/>
              </a:spcBef>
              <a:buNone/>
              <a:defRPr sz="17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Date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96DFF08F-DC6B-4601-B491-B0F83F6DD2DA}" type="datetimeFigureOut">
              <a:rPr dirty="0" lang="en-US">
                <a:uFillTx/>
              </a:rPr>
              <a:t>5/16/2016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Foot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lide Number Placeholder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4FAB73BC-B049-4115-A692-8D63A059BFB8}" type="slidenum">
              <a:rPr dirty="0" lang="en-US">
                <a:uFillTx/>
              </a:rPr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Masters/_rels/slideMaster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slideLayouts/slideLayout2.xml" Type="http://schemas.openxmlformats.org/officeDocument/2006/relationships/slideLayout"></Relationship><Relationship Id="rId3" Target="../slideLayouts/slideLayout3.xml" Type="http://schemas.openxmlformats.org/officeDocument/2006/relationships/slideLayout"></Relationship><Relationship Id="rId4" Target="../slideLayouts/slideLayout4.xml" Type="http://schemas.openxmlformats.org/officeDocument/2006/relationships/slideLayout"></Relationship><Relationship Id="rId5" Target="../slideLayouts/slideLayout5.xml" Type="http://schemas.openxmlformats.org/officeDocument/2006/relationships/slideLayout"></Relationship><Relationship Id="rId6" Target="../slideLayouts/slideLayout6.xml" Type="http://schemas.openxmlformats.org/officeDocument/2006/relationships/slideLayout"></Relationship><Relationship Id="rId7" Target="../slideLayouts/slideLayout7.xml" Type="http://schemas.openxmlformats.org/officeDocument/2006/relationships/slideLayout"></Relationship><Relationship Id="rId8" Target="../slideLayouts/slideLayout8.xml" Type="http://schemas.openxmlformats.org/officeDocument/2006/relationships/slideLayout"></Relationship><Relationship Id="rId9" Target="../slideLayouts/slideLayout9.xml" Type="http://schemas.openxmlformats.org/officeDocument/2006/relationships/slideLayout"></Relationship><Relationship Id="rId10" Target="../slideLayouts/slideLayout10.xml" Type="http://schemas.openxmlformats.org/officeDocument/2006/relationships/slideLayout"></Relationship><Relationship Id="rId11" Target="../slideLayouts/slideLayout11.xml" Type="http://schemas.openxmlformats.org/officeDocument/2006/relationships/slideLayout"></Relationship><Relationship Id="rId12" Target="../theme/theme1.xml" Type="http://schemas.openxmlformats.org/officeDocument/2006/relationships/theme"></Relationship></Relationships>
</file>

<file path=ppt/slideMasters/slideMaster1.xml><?xml version="1.0" encoding="utf-8"?>
<p:sld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accent1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Rectangle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000" y="609600"/>
            <a:ext cx="9875520" cy="135636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45720" lIns="91440" rIns="91440" rtlCol="0" tIns="45720" vert="horz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Tex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000" y="2057400"/>
            <a:ext cx="9872871" cy="4038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2996" y="6223828"/>
            <a:ext cx="2329074" cy="365125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45720" lIns="91440" rIns="91440" rtlCol="0" tIns="45720" vert="horz"/>
          <a:lstStyle>
            <a:lvl1pPr algn="l">
              <a:defRPr sz="1200">
                <a:solidFill>
                  <a:schemeClr val="accent1"/>
                </a:solidFill>
                <a:uFillTx/>
              </a:defRPr>
            </a:lvl1pPr>
          </a:lstStyle>
          <a:p>
            <a:fld id="{96DFF08F-DC6B-4601-B491-B0F83F6DD2DA}" type="datetimeFigureOut">
              <a:rPr dirty="0" lang="en-US">
                <a:uFillTx/>
              </a:rPr>
              <a:pPr/>
              <a:t>5/16/2016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3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949148" y="6223828"/>
            <a:ext cx="4717774" cy="365125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45720" lIns="91440" rIns="91440" rtlCol="0" tIns="45720" vert="horz"/>
          <a:lstStyle>
            <a:lvl1pPr algn="ctr">
              <a:defRPr sz="1200">
                <a:solidFill>
                  <a:schemeClr val="accent1"/>
                </a:solidFill>
                <a:uFillTx/>
              </a:defRPr>
            </a:lvl1pPr>
          </a:lstStyle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9329530" y="6223828"/>
            <a:ext cx="1706217" cy="365125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45720" lIns="91440" rIns="91440" rtlCol="0" tIns="45720" vert="horz"/>
          <a:lstStyle>
            <a:lvl1pPr algn="r">
              <a:defRPr sz="1200">
                <a:solidFill>
                  <a:schemeClr val="accent1"/>
                </a:solidFill>
                <a:uFillTx/>
              </a:defRPr>
            </a:lvl1pPr>
          </a:lstStyle>
          <a:p>
            <a:fld id="{4FAB73BC-B049-4115-A692-8D63A059BFB8}" type="slidenum">
              <a:rPr dirty="0" lang="en-US">
                <a:uFillTx/>
              </a:rPr>
              <a:pPr/>
              <a:t>‹#›</a:t>
            </a:fld>
            <a:endParaRPr dirty="0" lang="en-US">
              <a:uFillTx/>
            </a:endParaRPr>
          </a:p>
        </p:txBody>
      </p:sp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lt2" folHlink="folHlink" hlink="hlink" tx1="dk1" tx2="dk2"/>
  <p:sldLayoutIdLst>
    <p:sldLayoutId r:id="rId1" id="2147483661"/>
    <p:sldLayoutId r:id="rId2" id="2147483662"/>
    <p:sldLayoutId r:id="rId3" id="2147483663"/>
    <p:sldLayoutId r:id="rId4" id="2147483664"/>
    <p:sldLayoutId r:id="rId5" id="2147483665"/>
    <p:sldLayoutId r:id="rId6" id="2147483666"/>
    <p:sldLayoutId r:id="rId7" id="2147483667"/>
    <p:sldLayoutId r:id="rId8" id="2147483668"/>
    <p:sldLayoutId r:id="rId9" id="2147483669"/>
    <p:sldLayoutId r:id="rId10" id="2147483670"/>
    <p:sldLayoutId r:id="rId11" id="2147483671"/>
  </p:sldLayoutIdLst>
  <p:txStyles>
    <p:title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lvl1pPr algn="l" defTabSz="914400" eaLnBrk="1" hangingPunct="1" latinLnBrk="0" rtl="0">
        <a:lnSpc>
          <a:spcPct val="90000"/>
        </a:lnSpc>
        <a:spcBef>
          <a:spcPct val="0"/>
        </a:spcBef>
        <a:buNone/>
        <a:defRPr kern="1200" sz="4400">
          <a:solidFill>
            <a:schemeClr val="accent1"/>
          </a:solidFill>
          <a:uFillTx/>
          <a:latin typeface="+mj-lt"/>
          <a:ea typeface="+mj-ea"/>
          <a:cs typeface="+mj-cs"/>
        </a:defRPr>
      </a:lvl1pPr>
    </p:titleStyle>
    <p:body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lvl1pPr algn="l" defTabSz="914400" eaLnBrk="1" hangingPunct="1" indent="-182880" latinLnBrk="0" marL="228600" rtl="0">
        <a:lnSpc>
          <a:spcPct val="90000"/>
        </a:lnSpc>
        <a:spcBef>
          <a:spcPts val="1400"/>
        </a:spcBef>
        <a:buClr>
          <a:schemeClr val="accent1"/>
        </a:buClr>
        <a:buSzPct val="80000"/>
        <a:buFont charset="0" pitchFamily="34" typeface="Corbel"/>
        <a:buChar char="•"/>
        <a:defRPr kern="1200" sz="2200">
          <a:solidFill>
            <a:schemeClr val="accent1"/>
          </a:solidFill>
          <a:uFillTx/>
          <a:latin typeface="+mn-lt"/>
          <a:ea typeface="+mn-ea"/>
          <a:cs typeface="+mn-cs"/>
        </a:defRPr>
      </a:lvl1pPr>
      <a:lvl2pPr algn="l" defTabSz="914400" eaLnBrk="1" hangingPunct="1" indent="-182880" latinLnBrk="0" marL="457200" rtl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charset="0" pitchFamily="34" typeface="Corbel"/>
        <a:buChar char="•"/>
        <a:defRPr kern="1200" sz="2000">
          <a:solidFill>
            <a:schemeClr val="accent1"/>
          </a:solidFill>
          <a:uFillTx/>
          <a:latin typeface="+mn-lt"/>
          <a:ea typeface="+mn-ea"/>
          <a:cs typeface="+mn-cs"/>
        </a:defRPr>
      </a:lvl2pPr>
      <a:lvl3pPr algn="l" defTabSz="914400" eaLnBrk="1" hangingPunct="1" indent="-182880" latinLnBrk="0" marL="731520" rtl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charset="0" pitchFamily="34" typeface="Corbel"/>
        <a:buChar char="•"/>
        <a:defRPr kern="1200" sz="1800">
          <a:solidFill>
            <a:schemeClr val="accent1"/>
          </a:solidFill>
          <a:uFillTx/>
          <a:latin typeface="+mn-lt"/>
          <a:ea typeface="+mn-ea"/>
          <a:cs typeface="+mn-cs"/>
        </a:defRPr>
      </a:lvl3pPr>
      <a:lvl4pPr algn="l" defTabSz="914400" eaLnBrk="1" hangingPunct="1" indent="-182880" latinLnBrk="0" marL="1005840" rtl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charset="0" pitchFamily="34" typeface="Corbel"/>
        <a:buChar char="•"/>
        <a:defRPr kern="1200" sz="1600">
          <a:solidFill>
            <a:schemeClr val="accent1"/>
          </a:solidFill>
          <a:uFillTx/>
          <a:latin typeface="+mn-lt"/>
          <a:ea typeface="+mn-ea"/>
          <a:cs typeface="+mn-cs"/>
        </a:defRPr>
      </a:lvl4pPr>
      <a:lvl5pPr algn="l" defTabSz="914400" eaLnBrk="1" hangingPunct="1" indent="-182880" latinLnBrk="0" marL="1280160" rtl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charset="0" pitchFamily="34" typeface="Corbel"/>
        <a:buChar char="•"/>
        <a:defRPr kern="1200" sz="1600">
          <a:solidFill>
            <a:schemeClr val="accent1"/>
          </a:solidFill>
          <a:uFillTx/>
          <a:latin typeface="+mn-lt"/>
          <a:ea typeface="+mn-ea"/>
          <a:cs typeface="+mn-cs"/>
        </a:defRPr>
      </a:lvl5pPr>
      <a:lvl6pPr algn="l" defTabSz="914400" eaLnBrk="1" hangingPunct="1" indent="-228600" latinLnBrk="0" marL="1600000" rtl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charset="0" pitchFamily="34" typeface="Corbel"/>
        <a:buChar char="•"/>
        <a:defRPr kern="1200" sz="1600">
          <a:solidFill>
            <a:schemeClr val="accent1"/>
          </a:solidFill>
          <a:uFillTx/>
          <a:latin typeface="+mn-lt"/>
          <a:ea typeface="+mn-ea"/>
          <a:cs typeface="+mn-cs"/>
        </a:defRPr>
      </a:lvl6pPr>
      <a:lvl7pPr algn="l" defTabSz="914400" eaLnBrk="1" hangingPunct="1" indent="-228600" latinLnBrk="0" marL="1900000" rtl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charset="0" pitchFamily="34" typeface="Corbel"/>
        <a:buChar char="•"/>
        <a:defRPr kern="1200" sz="1600">
          <a:solidFill>
            <a:schemeClr val="accent1"/>
          </a:solidFill>
          <a:uFillTx/>
          <a:latin typeface="+mn-lt"/>
          <a:ea typeface="+mn-ea"/>
          <a:cs typeface="+mn-cs"/>
        </a:defRPr>
      </a:lvl7pPr>
      <a:lvl8pPr algn="l" defTabSz="914400" eaLnBrk="1" hangingPunct="1" indent="-228600" latinLnBrk="0" marL="2200000" rtl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charset="0" pitchFamily="34" typeface="Corbel"/>
        <a:buChar char="•"/>
        <a:defRPr kern="1200" sz="1600">
          <a:solidFill>
            <a:schemeClr val="accent1"/>
          </a:solidFill>
          <a:uFillTx/>
          <a:latin typeface="+mn-lt"/>
          <a:ea typeface="+mn-ea"/>
          <a:cs typeface="+mn-cs"/>
        </a:defRPr>
      </a:lvl8pPr>
      <a:lvl9pPr algn="l" defTabSz="914400" eaLnBrk="1" hangingPunct="1" indent="-228600" latinLnBrk="0" marL="2500000" rtl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charset="0" pitchFamily="34" typeface="Corbel"/>
        <a:buChar char="•"/>
        <a:defRPr kern="1200" sz="1600">
          <a:solidFill>
            <a:schemeClr val="accent1"/>
          </a:solidFill>
          <a:uFillTx/>
          <a:latin typeface="+mn-lt"/>
          <a:ea typeface="+mn-ea"/>
          <a:cs typeface="+mn-cs"/>
        </a:defRPr>
      </a:lvl9pPr>
    </p:bodyStyle>
    <p:other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>
        <a:defRPr lang="en-US">
          <a:uFillTx/>
        </a:defRPr>
      </a:defPPr>
      <a:lvl1pPr algn="l" defTabSz="914400" eaLnBrk="1" hangingPunct="1" latinLnBrk="0" marL="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/Relationships>
</file>

<file path=ppt/slides/_rels/slide10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media/image4.tmp" Type="http://schemas.openxmlformats.org/officeDocument/2006/relationships/image"></Relationship></Relationships>
</file>

<file path=ppt/slides/_rels/slide11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media/image5.tmp" Type="http://schemas.openxmlformats.org/officeDocument/2006/relationships/image"></Relationship></Relationships>
</file>

<file path=ppt/slides/_rels/slide12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media/image6.tmp" Type="http://schemas.openxmlformats.org/officeDocument/2006/relationships/image"></Relationship><Relationship Id="rId3" Target="../media/image7.tmp" Type="http://schemas.openxmlformats.org/officeDocument/2006/relationships/image"></Relationship><Relationship Id="rId4" Target="../media/image8.tmp" Type="http://schemas.openxmlformats.org/officeDocument/2006/relationships/image"></Relationship></Relationships>
</file>

<file path=ppt/slides/_rels/slide13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media/image9.tmp" Type="http://schemas.openxmlformats.org/officeDocument/2006/relationships/image"></Relationship></Relationships>
</file>

<file path=ppt/slides/_rels/slide14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https://www.youtube.com/watch?v=bokGzPCcvjk" TargetMode="External" Type="http://schemas.openxmlformats.org/officeDocument/2006/relationships/hyperlink"></Relationship></Relationships>
</file>

<file path=ppt/slides/_rels/slide15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media/image10.png" Type="http://schemas.openxmlformats.org/officeDocument/2006/relationships/image"></Relationship><Relationship Id="rId3" Target="../media/image11.jpg" Type="http://schemas.openxmlformats.org/officeDocument/2006/relationships/image"></Relationship></Relationships>
</file>

<file path=ppt/slides/_rels/slide16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17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18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media/image12.png" Type="http://schemas.openxmlformats.org/officeDocument/2006/relationships/image"></Relationship></Relationships>
</file>

<file path=ppt/slides/_rels/slide19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https://www.youtube.com/embed/1r8hj72bfGo" TargetMode="External" Type="http://schemas.openxmlformats.org/officeDocument/2006/relationships/video"></Relationship><Relationship Id="rId3" Target="../media/image13.jpeg" Type="http://schemas.openxmlformats.org/officeDocument/2006/relationships/image"></Relationship></Relationships>
</file>

<file path=ppt/slides/_rels/slide2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20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21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22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3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https://www.youtube.com/embed/VNNsN9IJkws" TargetMode="External" Type="http://schemas.openxmlformats.org/officeDocument/2006/relationships/video"></Relationship><Relationship Id="rId3" Target="../media/image1.jpeg" Type="http://schemas.openxmlformats.org/officeDocument/2006/relationships/image"></Relationship></Relationships>
</file>

<file path=ppt/slides/_rels/slide4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1.xml" Type="http://schemas.openxmlformats.org/officeDocument/2006/relationships/notesSlide"></Relationship></Relationships>
</file>

<file path=ppt/slides/_rels/slide5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6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7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https://www.youtube.com/embed/rVwFkcOZHJw" TargetMode="External" Type="http://schemas.openxmlformats.org/officeDocument/2006/relationships/video"></Relationship><Relationship Id="rId3" Target="../media/image2.jpeg" Type="http://schemas.openxmlformats.org/officeDocument/2006/relationships/image"></Relationship></Relationships>
</file>

<file path=ppt/slides/_rels/slide8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9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media/image3.tmp" Type="http://schemas.openxmlformats.org/officeDocument/2006/relationships/image"></Relationship></Relationships>
</file>

<file path=ppt/slides/slide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ctr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 smtClean="0">
                <a:solidFill>
                  <a:schemeClr val="tx1"/>
                </a:solidFill>
                <a:uFillTx/>
              </a:rPr>
              <a:t>Becoming Trauma Informed</a:t>
            </a:r>
            <a:endParaRPr dirty="0" lang="en-US">
              <a:solidFill>
                <a:schemeClr val="tx1"/>
              </a:solidFill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Subtit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sub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>
                <a:solidFill>
                  <a:schemeClr val="tx1"/>
                </a:solidFill>
                <a:uFillTx/>
              </a:rPr>
              <a:t>By Marianne Boykin, MS, </a:t>
            </a:r>
            <a:r>
              <a:rPr dirty="0" lang="en-US" smtClean="0">
                <a:solidFill>
                  <a:schemeClr val="tx1"/>
                </a:solidFill>
                <a:uFillTx/>
              </a:rPr>
              <a:t>LPC</a:t>
            </a:r>
          </a:p>
          <a:p>
            <a:r>
              <a:rPr dirty="0" lang="en-US" smtClean="0">
                <a:solidFill>
                  <a:schemeClr val="tx1"/>
                </a:solidFill>
                <a:uFillTx/>
              </a:rPr>
              <a:t>and</a:t>
            </a:r>
            <a:endParaRPr dirty="0" lang="en-US">
              <a:solidFill>
                <a:schemeClr val="tx1"/>
              </a:solidFill>
              <a:uFillTx/>
            </a:endParaRPr>
          </a:p>
          <a:p>
            <a:r>
              <a:rPr dirty="0" lang="en-US">
                <a:solidFill>
                  <a:schemeClr val="tx1"/>
                </a:solidFill>
                <a:uFillTx/>
              </a:rPr>
              <a:t>Laurie Eldred, LMSW</a:t>
            </a: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algn="ctr"/>
            <a:r>
              <a:rPr dirty="0" lang="en-US" smtClean="0" sz="3200">
                <a:solidFill>
                  <a:schemeClr val="tx1"/>
                </a:solidFill>
                <a:uFillTx/>
              </a:rPr>
              <a:t>Amygdala</a:t>
            </a:r>
            <a:endParaRPr dirty="0" lang="en-US" sz="3200">
              <a:solidFill>
                <a:schemeClr val="tx1"/>
              </a:solidFill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Screen Clipping" id="4" name="Content Placeholder 3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spect="1" noGrp="1"/>
          </p:cNvPicPr>
          <p:nvPr>
            <p:ph idx="1"/>
          </p:nvPr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2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447800" y="1600201"/>
            <a:ext cx="9570720" cy="4749800"/>
          </a:xfrm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algn="ctr"/>
            <a:r>
              <a:rPr dirty="0" lang="en-US" smtClean="0" sz="3200">
                <a:solidFill>
                  <a:schemeClr val="tx1"/>
                </a:solidFill>
                <a:uFillTx/>
              </a:rPr>
              <a:t>Hippocampus</a:t>
            </a:r>
            <a:endParaRPr dirty="0" lang="en-US" sz="3200">
              <a:solidFill>
                <a:schemeClr val="tx1"/>
              </a:solidFill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Screen Clipping" id="4" name="Content Placeholder 3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spect="1" noGrp="1"/>
          </p:cNvPicPr>
          <p:nvPr>
            <p:ph idx="1"/>
          </p:nvPr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2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745381" y="2285750"/>
            <a:ext cx="4667901" cy="3581900"/>
          </a:xfrm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/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 smtClean="0">
                <a:solidFill>
                  <a:schemeClr val="tx1"/>
                </a:solidFill>
                <a:uFillTx/>
              </a:rPr>
              <a:t>Signs of Childhood Traumatic Stress</a:t>
            </a:r>
            <a:endParaRPr dirty="0" lang="en-US">
              <a:solidFill>
                <a:schemeClr val="tx1"/>
              </a:solidFill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Screen Clipping" id="6" name="Content Placeholder 5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spect="1" noGrp="1"/>
          </p:cNvPicPr>
          <p:nvPr>
            <p:ph idx="1"/>
          </p:nvPr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2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06961" y="2179360"/>
            <a:ext cx="3162741" cy="3972479"/>
          </a:xfrm>
        </p:spPr>
      </p:pic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Screen Clipping" id="7" name="Picture 6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353110" y="2160307"/>
            <a:ext cx="3057952" cy="3991532"/>
          </a:xfrm>
          <a:prstGeom prst="rect">
            <a:avLst/>
          </a:prstGeom>
        </p:spPr>
      </p:pic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Screen Clipping" id="8" name="Picture 7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4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21471" y="2160307"/>
            <a:ext cx="3096057" cy="3991532"/>
          </a:xfrm>
          <a:prstGeom prst="rect">
            <a:avLst/>
          </a:prstGeom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/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/>
            <a:r>
              <a:rPr dirty="0" lang="en-US" smtClean="0">
                <a:solidFill>
                  <a:schemeClr val="tx1"/>
                </a:solidFill>
                <a:uFillTx/>
              </a:rPr>
              <a:t>What this might look like in young children</a:t>
            </a:r>
            <a:endParaRPr dirty="0" lang="en-US">
              <a:solidFill>
                <a:schemeClr val="tx1"/>
              </a:solidFill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Screen Clipping" id="5" name="Content Placeholder 4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spect="1" noGrp="1"/>
          </p:cNvPicPr>
          <p:nvPr>
            <p:ph idx="1"/>
          </p:nvPr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2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939411" y="2057400"/>
            <a:ext cx="6279840" cy="4038600"/>
          </a:xfrm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/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/>
            <a:r>
              <a:rPr dirty="0" lang="en-US" smtClean="0">
                <a:solidFill>
                  <a:schemeClr val="tx1"/>
                </a:solidFill>
                <a:uFillTx/>
              </a:rPr>
              <a:t>What is the Therapist doing?</a:t>
            </a:r>
            <a:endParaRPr dirty="0" lang="en-US">
              <a:solidFill>
                <a:schemeClr val="tx1"/>
              </a:solidFill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5649" y="1965960"/>
            <a:ext cx="9872871" cy="40386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b="1" dirty="0" lang="en-US" smtClean="0">
                <a:solidFill>
                  <a:schemeClr val="tx1"/>
                </a:solidFill>
                <a:uFillTx/>
              </a:rPr>
              <a:t>Why talk </a:t>
            </a:r>
            <a:r>
              <a:rPr b="1" dirty="0" lang="en-US">
                <a:solidFill>
                  <a:schemeClr val="tx1"/>
                </a:solidFill>
                <a:uFillTx/>
              </a:rPr>
              <a:t>t</a:t>
            </a:r>
            <a:r>
              <a:rPr b="1" dirty="0" lang="en-US" smtClean="0">
                <a:solidFill>
                  <a:schemeClr val="tx1"/>
                </a:solidFill>
                <a:uFillTx/>
              </a:rPr>
              <a:t>herapy might not work?!?</a:t>
            </a:r>
          </a:p>
          <a:p>
            <a:endParaRPr b="1" dirty="0" lang="en-US" smtClean="0">
              <a:solidFill>
                <a:schemeClr val="tx1"/>
              </a:solidFill>
              <a:uFillTx/>
            </a:endParaRPr>
          </a:p>
          <a:p>
            <a:r>
              <a:rPr b="1" dirty="0" lang="en-US" smtClean="0" u="sng">
                <a:solidFill>
                  <a:schemeClr val="tx1"/>
                </a:solidFill>
                <a:uFillTx/>
              </a:rPr>
              <a:t>Experiential </a:t>
            </a:r>
            <a:r>
              <a:rPr b="1" dirty="0" lang="en-US" u="sng">
                <a:solidFill>
                  <a:schemeClr val="tx1"/>
                </a:solidFill>
                <a:uFillTx/>
              </a:rPr>
              <a:t>therapies </a:t>
            </a:r>
            <a:r>
              <a:rPr b="1" dirty="0" lang="en-US" smtClean="0" u="sng">
                <a:solidFill>
                  <a:schemeClr val="tx1"/>
                </a:solidFill>
                <a:uFillTx/>
              </a:rPr>
              <a:t>to help build the gaps in the </a:t>
            </a:r>
            <a:r>
              <a:rPr b="1" dirty="0" lang="en-US" smtClean="0" u="sng">
                <a:solidFill>
                  <a:schemeClr val="tx1"/>
                </a:solidFill>
                <a:uFillTx/>
              </a:rPr>
              <a:t>brain.</a:t>
            </a:r>
          </a:p>
          <a:p>
            <a:pPr indent="0" marL="45720">
              <a:buNone/>
            </a:pPr>
            <a:r>
              <a:rPr b="1" dirty="0" lang="en-US" smtClean="0">
                <a:solidFill>
                  <a:schemeClr val="tx1"/>
                </a:solidFill>
                <a:uFillTx/>
              </a:rPr>
              <a:t>1.  </a:t>
            </a:r>
            <a:r>
              <a:rPr b="1" dirty="0" lang="en-US" smtClean="0">
                <a:solidFill>
                  <a:schemeClr val="tx1"/>
                </a:solidFill>
                <a:uFillTx/>
              </a:rPr>
              <a:t>Grounding and Five Senses Handout </a:t>
            </a:r>
            <a:r>
              <a:rPr b="1" dirty="0" lang="en-US" smtClean="0">
                <a:solidFill>
                  <a:schemeClr val="tx1"/>
                </a:solidFill>
                <a:uFillTx/>
              </a:rPr>
              <a:t>	</a:t>
            </a:r>
            <a:endParaRPr b="1" dirty="0" lang="en-US" smtClean="0">
              <a:solidFill>
                <a:schemeClr val="tx1"/>
              </a:solidFill>
              <a:uFillTx/>
            </a:endParaRPr>
          </a:p>
          <a:p>
            <a:pPr indent="0" marL="45720">
              <a:buNone/>
            </a:pPr>
            <a:r>
              <a:rPr b="1" dirty="0" lang="en-US" smtClean="0">
                <a:solidFill>
                  <a:schemeClr val="tx1"/>
                </a:solidFill>
                <a:uFillTx/>
              </a:rPr>
              <a:t>2. </a:t>
            </a:r>
            <a:r>
              <a:rPr b="1" dirty="0" lang="en-US">
                <a:solidFill>
                  <a:schemeClr val="tx1"/>
                </a:solidFill>
                <a:uFillTx/>
              </a:rPr>
              <a:t>Mindfulness/Meditation </a:t>
            </a:r>
            <a:r>
              <a:rPr b="1" dirty="0" lang="en-US" smtClean="0">
                <a:solidFill>
                  <a:schemeClr val="tx1"/>
                </a:solidFill>
                <a:uFillTx/>
                <a:hlinkClick r:id="rId2"/>
              </a:rPr>
              <a:t>Video</a:t>
            </a:r>
            <a:endParaRPr b="1" dirty="0" lang="en-US" smtClean="0">
              <a:solidFill>
                <a:schemeClr val="tx1"/>
              </a:solidFill>
              <a:uFillTx/>
            </a:endParaRPr>
          </a:p>
          <a:p>
            <a:pPr indent="0" marL="45720">
              <a:buNone/>
            </a:pPr>
            <a:r>
              <a:rPr b="1" dirty="0" lang="en-US">
                <a:solidFill>
                  <a:schemeClr val="tx1"/>
                </a:solidFill>
                <a:uFillTx/>
              </a:rPr>
              <a:t>3</a:t>
            </a:r>
            <a:r>
              <a:rPr b="1" dirty="0" lang="en-US" smtClean="0">
                <a:solidFill>
                  <a:schemeClr val="tx1"/>
                </a:solidFill>
                <a:uFillTx/>
              </a:rPr>
              <a:t>.  </a:t>
            </a:r>
            <a:r>
              <a:rPr b="1" dirty="0" lang="en-US" smtClean="0">
                <a:solidFill>
                  <a:schemeClr val="tx1"/>
                </a:solidFill>
                <a:uFillTx/>
              </a:rPr>
              <a:t>Yoga</a:t>
            </a:r>
            <a:endParaRPr b="1" dirty="0" lang="en-US" smtClean="0">
              <a:solidFill>
                <a:schemeClr val="tx1"/>
              </a:solidFill>
              <a:uFillTx/>
            </a:endParaRPr>
          </a:p>
          <a:p>
            <a:pPr indent="-457200" marL="502920">
              <a:buFont typeface="+mj-lt"/>
              <a:buAutoNum type="arabicPeriod"/>
            </a:pPr>
            <a:endParaRPr dirty="0" lang="en-US" smtClean="0">
              <a:solidFill>
                <a:schemeClr val="tx1"/>
              </a:solidFill>
              <a:uFillTx/>
            </a:endParaRPr>
          </a:p>
          <a:p>
            <a:pPr indent="-457200" marL="502920">
              <a:buFont typeface="+mj-lt"/>
              <a:buAutoNum type="arabicPeriod"/>
            </a:pPr>
            <a:endParaRPr dirty="0" lang="en-US" smtClean="0">
              <a:solidFill>
                <a:schemeClr val="tx1"/>
              </a:solidFill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5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6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7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8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9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0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21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2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23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4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5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id="28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3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3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34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35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3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37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8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39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0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41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2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43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>
                      <p:stCondLst>
                        <p:cond delay="indefinite"/>
                      </p:stCondLst>
                      <p:childTnLst>
                        <p:par>
                          <p:cTn fill="hold" id="45">
                            <p:stCondLst>
                              <p:cond delay="0"/>
                            </p:stCondLst>
                            <p:childTnLst>
                              <p:par>
                                <p:cTn fill="hold" id="46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4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5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51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5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53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54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55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57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8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59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60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61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2">
                      <p:stCondLst>
                        <p:cond delay="indefinite"/>
                      </p:stCondLst>
                      <p:childTnLst>
                        <p:par>
                          <p:cTn fill="hold" id="63">
                            <p:stCondLst>
                              <p:cond delay="0"/>
                            </p:stCondLst>
                            <p:childTnLst>
                              <p:par>
                                <p:cTn fill="hold" id="64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6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69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70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71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72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73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4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75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77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8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79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0">
                      <p:stCondLst>
                        <p:cond delay="indefinite"/>
                      </p:stCondLst>
                      <p:childTnLst>
                        <p:par>
                          <p:cTn fill="hold" id="81">
                            <p:stCondLst>
                              <p:cond delay="0"/>
                            </p:stCondLst>
                            <p:childTnLst>
                              <p:par>
                                <p:cTn fill="hold" id="82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8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87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88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89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90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91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2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93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4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95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97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grpId="0" spid="2"/>
    </p:bldLst>
  </p:timing>
</p:sld>
</file>

<file path=ppt/slides/slide1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/>
            <a:r>
              <a:rPr b="1" dirty="0" lang="en-US" smtClean="0">
                <a:solidFill>
                  <a:schemeClr val="tx1"/>
                </a:solidFill>
                <a:uFillTx/>
              </a:rPr>
              <a:t>BREAK!!!</a:t>
            </a:r>
            <a:endParaRPr b="1" dirty="0" lang="en-US">
              <a:solidFill>
                <a:schemeClr val="tx1"/>
              </a:solidFill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Content Placeholder 3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spect="1" noGrp="1"/>
          </p:cNvPicPr>
          <p:nvPr>
            <p:ph idx="1"/>
          </p:nvPr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2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502897" y="2468879"/>
            <a:ext cx="2892063" cy="1752600"/>
          </a:xfrm>
        </p:spPr>
      </p:pic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Picture 4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60721" y="2468879"/>
            <a:ext cx="1866900" cy="2171700"/>
          </a:xfrm>
          <a:prstGeom prst="rect">
            <a:avLst/>
          </a:prstGeom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grpId="0" spid="2"/>
    </p:bldLst>
  </p:timing>
</p:sld>
</file>

<file path=ppt/slides/slide1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/>
            <a:r>
              <a:rPr dirty="0" lang="en-US" smtClean="0">
                <a:solidFill>
                  <a:schemeClr val="tx1"/>
                </a:solidFill>
                <a:uFillTx/>
              </a:rPr>
              <a:t>How to respond?</a:t>
            </a:r>
            <a:endParaRPr dirty="0" lang="en-US">
              <a:solidFill>
                <a:schemeClr val="tx1"/>
              </a:solidFill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b="1" dirty="0" lang="en-US" smtClean="0">
                <a:solidFill>
                  <a:schemeClr val="tx1"/>
                </a:solidFill>
                <a:uFillTx/>
              </a:rPr>
              <a:t>Consistency and Structure</a:t>
            </a:r>
          </a:p>
          <a:p>
            <a:endParaRPr dirty="0" lang="en-US" smtClean="0">
              <a:solidFill>
                <a:schemeClr val="tx1"/>
              </a:solidFill>
              <a:uFillTx/>
            </a:endParaRPr>
          </a:p>
          <a:p>
            <a:r>
              <a:rPr b="1" dirty="0" lang="en-US" smtClean="0">
                <a:solidFill>
                  <a:schemeClr val="tx1"/>
                </a:solidFill>
                <a:uFillTx/>
              </a:rPr>
              <a:t>Labeling Emotions</a:t>
            </a:r>
          </a:p>
          <a:p>
            <a:endParaRPr dirty="0" lang="en-US" smtClean="0">
              <a:solidFill>
                <a:schemeClr val="tx1"/>
              </a:solidFill>
              <a:uFillTx/>
            </a:endParaRPr>
          </a:p>
          <a:p>
            <a:r>
              <a:rPr b="1" dirty="0" lang="en-US" smtClean="0">
                <a:solidFill>
                  <a:schemeClr val="tx1"/>
                </a:solidFill>
                <a:uFillTx/>
              </a:rPr>
              <a:t>Holding Space (Providing opportunity to express the emotions)</a:t>
            </a:r>
          </a:p>
          <a:p>
            <a:endParaRPr dirty="0" lang="en-US">
              <a:solidFill>
                <a:schemeClr val="tx1"/>
              </a:solidFill>
              <a:uFillTx/>
            </a:endParaRPr>
          </a:p>
          <a:p>
            <a:pPr indent="0" marL="45720">
              <a:buNone/>
            </a:pPr>
            <a:endParaRPr dirty="0" lang="en-US">
              <a:solidFill>
                <a:schemeClr val="tx1"/>
              </a:solidFill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2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13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4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9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0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1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26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7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8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grpId="0" spid="2"/>
    </p:bldLst>
  </p:timing>
</p:sld>
</file>

<file path=ppt/slides/slide17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/>
            <a:r>
              <a:rPr dirty="0" lang="en-US" smtClean="0">
                <a:solidFill>
                  <a:schemeClr val="tx1"/>
                </a:solidFill>
                <a:uFillTx/>
              </a:rPr>
              <a:t>How does this impact me?</a:t>
            </a:r>
            <a:endParaRPr dirty="0" lang="en-US">
              <a:solidFill>
                <a:schemeClr val="tx1"/>
              </a:solidFill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5649" y="1841679"/>
            <a:ext cx="9872871" cy="4537656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Autofit/>
          </a:bodyPr>
          <a:lstStyle/>
          <a:p>
            <a:r>
              <a:rPr dirty="0" lang="en-US" smtClean="0" sz="2400">
                <a:solidFill>
                  <a:schemeClr val="tx1"/>
                </a:solidFill>
                <a:uFillTx/>
              </a:rPr>
              <a:t>Secondary Trauma</a:t>
            </a:r>
          </a:p>
          <a:p>
            <a:pPr indent="0" marL="45720">
              <a:buNone/>
            </a:pPr>
            <a:r>
              <a:rPr dirty="0" lang="en-US" sz="2400">
                <a:solidFill>
                  <a:schemeClr val="tx1"/>
                </a:solidFill>
                <a:uFillTx/>
              </a:rPr>
              <a:t>	</a:t>
            </a:r>
            <a:r>
              <a:rPr dirty="0" lang="en-US" smtClean="0" sz="2400">
                <a:solidFill>
                  <a:schemeClr val="tx1"/>
                </a:solidFill>
                <a:uFillTx/>
              </a:rPr>
              <a:t>-Not a sign of weakness!!!</a:t>
            </a:r>
          </a:p>
          <a:p>
            <a:endParaRPr dirty="0" lang="en-US" smtClean="0" sz="2400">
              <a:solidFill>
                <a:schemeClr val="tx1"/>
              </a:solidFill>
              <a:uFillTx/>
            </a:endParaRPr>
          </a:p>
          <a:p>
            <a:pPr indent="0" marL="45720">
              <a:buNone/>
            </a:pPr>
            <a:endParaRPr dirty="0" lang="en-US" sz="2400">
              <a:solidFill>
                <a:schemeClr val="tx1"/>
              </a:solidFill>
              <a:uFillTx/>
            </a:endParaRPr>
          </a:p>
          <a:p>
            <a:r>
              <a:rPr dirty="0" lang="en-US" smtClean="0" sz="2400">
                <a:solidFill>
                  <a:schemeClr val="tx1"/>
                </a:solidFill>
                <a:uFillTx/>
              </a:rPr>
              <a:t>Mirror Neurons</a:t>
            </a:r>
          </a:p>
          <a:p>
            <a:pPr indent="0" marL="45720">
              <a:buNone/>
            </a:pPr>
            <a:r>
              <a:rPr dirty="0" lang="en-US" sz="2400">
                <a:solidFill>
                  <a:schemeClr val="tx1"/>
                </a:solidFill>
                <a:uFillTx/>
              </a:rPr>
              <a:t>	</a:t>
            </a:r>
            <a:r>
              <a:rPr dirty="0" lang="en-US" smtClean="0" sz="2400">
                <a:solidFill>
                  <a:schemeClr val="tx1"/>
                </a:solidFill>
                <a:uFillTx/>
              </a:rPr>
              <a:t>-You are not crazy if you have an emotional response.</a:t>
            </a:r>
          </a:p>
          <a:p>
            <a:endParaRPr dirty="0" lang="en-US" smtClean="0" sz="1400">
              <a:solidFill>
                <a:schemeClr val="tx1"/>
              </a:solidFill>
              <a:uFillTx/>
            </a:endParaRPr>
          </a:p>
          <a:p>
            <a:endParaRPr dirty="0" lang="en-US" smtClean="0" sz="1400">
              <a:solidFill>
                <a:schemeClr val="tx1"/>
              </a:solidFill>
              <a:uFillTx/>
            </a:endParaRPr>
          </a:p>
          <a:p>
            <a:pPr indent="0" marL="45720">
              <a:buNone/>
            </a:pPr>
            <a:r>
              <a:rPr dirty="0" lang="en-US" sz="1400">
                <a:solidFill>
                  <a:schemeClr val="tx1"/>
                </a:solidFill>
                <a:uFillTx/>
              </a:rPr>
              <a:t>	</a:t>
            </a:r>
            <a:endParaRPr dirty="0" lang="en-US" smtClean="0" sz="1400">
              <a:solidFill>
                <a:schemeClr val="tx1"/>
              </a:solidFill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Image result for pitcher of water" id="4" name="AutoShap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ChangeAspect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dirty="0"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grpId="0" spid="2"/>
    </p:bldLst>
  </p:timing>
</p:sld>
</file>

<file path=ppt/slides/slide18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/>
            <a:r>
              <a:rPr dirty="0" lang="en-US" smtClean="0">
                <a:solidFill>
                  <a:schemeClr val="tx1"/>
                </a:solidFill>
                <a:uFillTx/>
              </a:rPr>
              <a:t>How does this impact me?</a:t>
            </a:r>
            <a:endParaRPr dirty="0" lang="en-US">
              <a:solidFill>
                <a:schemeClr val="tx1"/>
              </a:solidFill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 sz="2400">
                <a:solidFill>
                  <a:schemeClr val="tx1"/>
                </a:solidFill>
                <a:uFillTx/>
              </a:rPr>
              <a:t>Important of self-care</a:t>
            </a:r>
          </a:p>
          <a:p>
            <a:endParaRPr dirty="0" lang="en-US"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Picture 3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2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264931" y="2534649"/>
            <a:ext cx="1798476" cy="1207113"/>
          </a:xfrm>
          <a:prstGeom prst="rect">
            <a:avLst/>
          </a:prstGeom>
        </p:spPr>
      </p:pic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Rectangle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048000" y="2951947"/>
            <a:ext cx="6096000" cy="249299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 indent="0" marL="45720">
              <a:buNone/>
            </a:pPr>
            <a:endParaRPr dirty="0" lang="en-US" smtClean="0" sz="1400">
              <a:uFillTx/>
            </a:endParaRPr>
          </a:p>
          <a:p>
            <a:pPr indent="0" marL="45720">
              <a:buNone/>
            </a:pPr>
            <a:endParaRPr dirty="0" lang="en-US" sz="1400">
              <a:uFillTx/>
            </a:endParaRPr>
          </a:p>
          <a:p>
            <a:pPr indent="0" marL="45720">
              <a:buNone/>
            </a:pPr>
            <a:endParaRPr dirty="0" lang="en-US" smtClean="0" sz="1400">
              <a:uFillTx/>
            </a:endParaRPr>
          </a:p>
          <a:p>
            <a:pPr indent="0" marL="45720">
              <a:buNone/>
            </a:pPr>
            <a:endParaRPr dirty="0" lang="en-US" sz="1400">
              <a:uFillTx/>
            </a:endParaRPr>
          </a:p>
          <a:p>
            <a:pPr indent="0" marL="45720">
              <a:buNone/>
            </a:pPr>
            <a:endParaRPr dirty="0" lang="en-US" smtClean="0" sz="1400">
              <a:uFillTx/>
            </a:endParaRPr>
          </a:p>
          <a:p>
            <a:pPr indent="0" marL="45720">
              <a:buNone/>
            </a:pPr>
            <a:endParaRPr dirty="0" lang="en-US" sz="1400">
              <a:uFillTx/>
            </a:endParaRPr>
          </a:p>
          <a:p>
            <a:pPr indent="0" marL="45720">
              <a:buNone/>
            </a:pPr>
            <a:r>
              <a:rPr b="1" dirty="0" lang="en-US" smtClean="0">
                <a:uFillTx/>
              </a:rPr>
              <a:t>Examples </a:t>
            </a:r>
            <a:r>
              <a:rPr b="1" dirty="0" lang="en-US">
                <a:uFillTx/>
              </a:rPr>
              <a:t>of self-care</a:t>
            </a:r>
          </a:p>
          <a:p>
            <a:pPr lvl="1"/>
            <a:r>
              <a:rPr b="1" dirty="0" lang="en-US">
                <a:uFillTx/>
              </a:rPr>
              <a:t>1. Support Groups</a:t>
            </a:r>
          </a:p>
          <a:p>
            <a:pPr lvl="1"/>
            <a:r>
              <a:rPr b="1" dirty="0" lang="en-US">
                <a:uFillTx/>
              </a:rPr>
              <a:t>2. Respite</a:t>
            </a:r>
          </a:p>
          <a:p>
            <a:pPr lvl="1"/>
            <a:r>
              <a:rPr b="1" dirty="0" lang="en-US">
                <a:uFillTx/>
              </a:rPr>
              <a:t>3. Foster care Network</a:t>
            </a: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000" fill="hold" id="19"/>
                                        <p:tgtEl>
                                          <p:spTgt spid="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0"/>
                                        <p:tgtEl>
                                          <p:spTgt spid="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1"/>
                                        <p:tgtEl>
                                          <p:spTgt spid="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000" id="22"/>
                                        <p:tgtEl>
                                          <p:spTgt spid="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000" fill="hold" id="27"/>
                                        <p:tgtEl>
                                          <p:spTgt spid="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8"/>
                                        <p:tgtEl>
                                          <p:spTgt spid="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9"/>
                                        <p:tgtEl>
                                          <p:spTgt spid="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000" id="30"/>
                                        <p:tgtEl>
                                          <p:spTgt spid="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000" fill="hold" id="35"/>
                                        <p:tgtEl>
                                          <p:spTgt spid="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6"/>
                                        <p:tgtEl>
                                          <p:spTgt spid="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7"/>
                                        <p:tgtEl>
                                          <p:spTgt spid="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000" id="38"/>
                                        <p:tgtEl>
                                          <p:spTgt spid="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id="41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000" fill="hold" id="43"/>
                                        <p:tgtEl>
                                          <p:spTgt spid="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44"/>
                                        <p:tgtEl>
                                          <p:spTgt spid="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45"/>
                                        <p:tgtEl>
                                          <p:spTgt spid="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000" id="46"/>
                                        <p:tgtEl>
                                          <p:spTgt spid="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grpId="0" spid="2"/>
    </p:bldLst>
  </p:timing>
</p:sld>
</file>

<file path=ppt/slides/slide19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 smtClean="0">
                <a:solidFill>
                  <a:schemeClr val="tx1"/>
                </a:solidFill>
                <a:uFillTx/>
              </a:rPr>
              <a:t>What is resilience?</a:t>
            </a:r>
            <a:endParaRPr dirty="0" lang="en-US">
              <a:solidFill>
                <a:schemeClr val="tx1"/>
              </a:solidFill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indent="0" marL="45720">
              <a:buNone/>
            </a:pPr>
            <a:r>
              <a:rPr dirty="0" lang="en-US" smtClean="0" sz="4400">
                <a:solidFill>
                  <a:schemeClr val="tx1"/>
                </a:solidFill>
                <a:uFillTx/>
              </a:rPr>
              <a:t>The ability to Bounce back</a:t>
            </a:r>
          </a:p>
          <a:p>
            <a:pPr indent="0" marL="45720">
              <a:buNone/>
            </a:pPr>
            <a:endParaRPr dirty="0" lang="en-US" sz="4400">
              <a:solidFill>
                <a:schemeClr val="tx1"/>
              </a:solidFill>
              <a:uFillTx/>
            </a:endParaRPr>
          </a:p>
          <a:p>
            <a:pPr indent="0" marL="45720">
              <a:buNone/>
            </a:pPr>
            <a:endParaRPr dirty="0" lang="en-US" sz="4400">
              <a:solidFill>
                <a:schemeClr val="tx1"/>
              </a:solidFill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1r8hj72bfGo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spect="1" noRot="1"/>
          </p:cNvPicPr>
          <p:nvPr>
            <a:videoFi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r:link="rId2"/>
          </p:nvPr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36900" y="3324225"/>
            <a:ext cx="4572000" cy="2571750"/>
          </a:xfrm>
          <a:prstGeom prst="rect">
            <a:avLst/>
          </a:prstGeom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23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8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9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30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31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32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3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34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5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36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7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38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build="p" grpId="0" spid="3"/>
      <p:bldP advAuto="4294967295" build="p" grpId="1" spid="3"/>
    </p:bldLst>
  </p:timing>
</p:sld>
</file>

<file path=ppt/slides/slide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/>
            <a:r>
              <a:rPr dirty="0" lang="en-US" smtClean="0">
                <a:solidFill>
                  <a:schemeClr val="tx1"/>
                </a:solidFill>
                <a:uFillTx/>
              </a:rPr>
              <a:t>Agenda</a:t>
            </a:r>
            <a:endParaRPr dirty="0" lang="en-US">
              <a:solidFill>
                <a:schemeClr val="tx1"/>
              </a:solidFill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indent="0" marL="45720">
              <a:buNone/>
            </a:pPr>
            <a:r>
              <a:rPr b="1" dirty="0" lang="en-US" smtClean="0">
                <a:solidFill>
                  <a:schemeClr val="tx1"/>
                </a:solidFill>
                <a:uFillTx/>
              </a:rPr>
              <a:t>1. Discussion of trauma and toxic stress; definition and types.</a:t>
            </a:r>
          </a:p>
          <a:p>
            <a:pPr indent="0" marL="45720">
              <a:buNone/>
            </a:pPr>
            <a:r>
              <a:rPr b="1" dirty="0" lang="en-US" smtClean="0">
                <a:solidFill>
                  <a:schemeClr val="tx1"/>
                </a:solidFill>
                <a:uFillTx/>
              </a:rPr>
              <a:t>2. Impact of Trauma and Toxic stress on the person including brain development.</a:t>
            </a:r>
          </a:p>
          <a:p>
            <a:pPr indent="0" marL="45720">
              <a:buNone/>
            </a:pPr>
            <a:r>
              <a:rPr b="1" dirty="0" lang="en-US" smtClean="0">
                <a:solidFill>
                  <a:schemeClr val="tx1"/>
                </a:solidFill>
                <a:uFillTx/>
              </a:rPr>
              <a:t>3. What is my therapist doing???</a:t>
            </a:r>
          </a:p>
          <a:p>
            <a:pPr indent="0" marL="45720">
              <a:buNone/>
            </a:pPr>
            <a:r>
              <a:rPr b="1" dirty="0" lang="en-US" smtClean="0">
                <a:solidFill>
                  <a:schemeClr val="tx1"/>
                </a:solidFill>
                <a:uFillTx/>
              </a:rPr>
              <a:t>4. How to respond as a foster care parent. </a:t>
            </a:r>
          </a:p>
          <a:p>
            <a:pPr indent="0" marL="45720">
              <a:buNone/>
            </a:pPr>
            <a:r>
              <a:rPr b="1" dirty="0" lang="en-US">
                <a:solidFill>
                  <a:schemeClr val="tx1"/>
                </a:solidFill>
                <a:uFillTx/>
              </a:rPr>
              <a:t>	</a:t>
            </a:r>
            <a:r>
              <a:rPr b="1" dirty="0" lang="en-US" smtClean="0">
                <a:solidFill>
                  <a:schemeClr val="tx1"/>
                </a:solidFill>
                <a:uFillTx/>
              </a:rPr>
              <a:t>BREAK!!!</a:t>
            </a:r>
          </a:p>
          <a:p>
            <a:pPr indent="0" marL="45720">
              <a:buNone/>
            </a:pPr>
            <a:r>
              <a:rPr b="1" dirty="0" lang="en-US" smtClean="0">
                <a:solidFill>
                  <a:schemeClr val="tx1"/>
                </a:solidFill>
                <a:uFillTx/>
              </a:rPr>
              <a:t>5. How does the trauma impact me?</a:t>
            </a:r>
          </a:p>
          <a:p>
            <a:pPr indent="0" marL="45720">
              <a:buNone/>
            </a:pPr>
            <a:r>
              <a:rPr b="1" dirty="0" lang="en-US" smtClean="0">
                <a:solidFill>
                  <a:schemeClr val="tx1"/>
                </a:solidFill>
                <a:uFillTx/>
              </a:rPr>
              <a:t>6. Resiliency Factors.</a:t>
            </a:r>
          </a:p>
          <a:p>
            <a:pPr indent="0" marL="45720">
              <a:buNone/>
            </a:pPr>
            <a:r>
              <a:rPr b="1" dirty="0" lang="en-US" smtClean="0">
                <a:solidFill>
                  <a:schemeClr val="tx1"/>
                </a:solidFill>
                <a:uFillTx/>
              </a:rPr>
              <a:t>7. Conclusion.</a:t>
            </a:r>
            <a:endParaRPr b="1" dirty="0" lang="en-US">
              <a:solidFill>
                <a:schemeClr val="tx1"/>
              </a:solidFill>
              <a:uFillTx/>
            </a:endParaRPr>
          </a:p>
          <a:p>
            <a:pPr>
              <a:buFont charset="2" panose="05000000000000000000" pitchFamily="2" typeface="Wingdings"/>
              <a:buChar char="§"/>
            </a:pPr>
            <a:endParaRPr dirty="0"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8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13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14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19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20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25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26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31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32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37"/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38"/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id="41" nodeType="clickEffect" presetClass="entr" presetID="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43"/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44"/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>
                      <p:stCondLst>
                        <p:cond delay="indefinite"/>
                      </p:stCondLst>
                      <p:childTnLst>
                        <p:par>
                          <p:cTn fill="hold" id="46">
                            <p:stCondLst>
                              <p:cond delay="0"/>
                            </p:stCondLst>
                            <p:childTnLst>
                              <p:par>
                                <p:cTn fill="hold" id="47" nodeType="clickEffect" presetClass="entr" presetID="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49"/>
                                        <p:tgtEl>
                                          <p:spTgt spid="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50"/>
                                        <p:tgtEl>
                                          <p:spTgt spid="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>
                            <p:stCondLst>
                              <p:cond delay="2480"/>
                            </p:stCondLst>
                            <p:childTnLst>
                              <p:par>
                                <p:cTn fill="hold" grpId="0" id="52" nodeType="afterEffect" presetClass="entr" presetID="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">
                      <p:stCondLst>
                        <p:cond delay="indefinite"/>
                      </p:stCondLst>
                      <p:childTnLst>
                        <p:par>
                          <p:cTn fill="hold" id="5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grpId="0" spid="2"/>
      <p:bldP advAuto="4294967295" grpId="0" spid="3"/>
    </p:bldLst>
  </p:timing>
</p:sld>
</file>

<file path=ppt/slides/slide20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/>
            <a:r>
              <a:rPr dirty="0" lang="en-US" smtClean="0">
                <a:solidFill>
                  <a:schemeClr val="tx1"/>
                </a:solidFill>
                <a:uFillTx/>
              </a:rPr>
              <a:t>Resiliency Factors</a:t>
            </a:r>
            <a:endParaRPr dirty="0" lang="en-US">
              <a:solidFill>
                <a:schemeClr val="tx1"/>
              </a:solidFill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77500" lnSpcReduction="20000"/>
          </a:bodyPr>
          <a:lstStyle/>
          <a:p>
            <a:endParaRPr dirty="0" lang="en-US" smtClean="0">
              <a:uFillTx/>
            </a:endParaRPr>
          </a:p>
          <a:p>
            <a:r>
              <a:rPr b="1" dirty="0" lang="en-US" smtClean="0" sz="2300">
                <a:solidFill>
                  <a:schemeClr val="tx1"/>
                </a:solidFill>
                <a:uFillTx/>
              </a:rPr>
              <a:t>Top Protective Factor-You!</a:t>
            </a:r>
          </a:p>
          <a:p>
            <a:endParaRPr dirty="0" lang="en-US" smtClean="0">
              <a:solidFill>
                <a:schemeClr val="tx1"/>
              </a:solidFill>
              <a:uFillTx/>
            </a:endParaRPr>
          </a:p>
          <a:p>
            <a:r>
              <a:rPr b="1" dirty="0" lang="en-US" smtClean="0" sz="2300" u="sng">
                <a:solidFill>
                  <a:schemeClr val="tx1"/>
                </a:solidFill>
                <a:uFillTx/>
              </a:rPr>
              <a:t>Five Protective Factors </a:t>
            </a:r>
          </a:p>
          <a:p>
            <a:pPr indent="-457200" marL="502920">
              <a:buFont typeface="+mj-lt"/>
              <a:buAutoNum type="arabicPeriod"/>
            </a:pPr>
            <a:r>
              <a:rPr b="1" dirty="0" lang="en-US" smtClean="0" sz="2100">
                <a:solidFill>
                  <a:schemeClr val="tx1"/>
                </a:solidFill>
                <a:uFillTx/>
              </a:rPr>
              <a:t>Nurture and attachment</a:t>
            </a:r>
          </a:p>
          <a:p>
            <a:pPr indent="-457200" marL="502920">
              <a:buFont typeface="+mj-lt"/>
              <a:buAutoNum type="arabicPeriod"/>
            </a:pPr>
            <a:r>
              <a:rPr b="1" dirty="0" lang="en-US" smtClean="0" sz="2100">
                <a:solidFill>
                  <a:schemeClr val="tx1"/>
                </a:solidFill>
                <a:uFillTx/>
              </a:rPr>
              <a:t>Concrete supports</a:t>
            </a:r>
          </a:p>
          <a:p>
            <a:pPr indent="-457200" marL="502920">
              <a:buFont typeface="+mj-lt"/>
              <a:buAutoNum type="arabicPeriod"/>
            </a:pPr>
            <a:r>
              <a:rPr b="1" dirty="0" lang="en-US" smtClean="0" sz="2100">
                <a:solidFill>
                  <a:schemeClr val="tx1"/>
                </a:solidFill>
                <a:uFillTx/>
              </a:rPr>
              <a:t>Knowledge of parenting and development</a:t>
            </a:r>
          </a:p>
          <a:p>
            <a:pPr indent="-457200" marL="502920">
              <a:buFont typeface="+mj-lt"/>
              <a:buAutoNum type="arabicPeriod"/>
            </a:pPr>
            <a:r>
              <a:rPr b="1" dirty="0" lang="en-US" sz="2100">
                <a:solidFill>
                  <a:schemeClr val="tx1"/>
                </a:solidFill>
                <a:uFillTx/>
              </a:rPr>
              <a:t>P</a:t>
            </a:r>
            <a:r>
              <a:rPr b="1" dirty="0" lang="en-US" smtClean="0" sz="2100">
                <a:solidFill>
                  <a:schemeClr val="tx1"/>
                </a:solidFill>
                <a:uFillTx/>
              </a:rPr>
              <a:t>arental resilience</a:t>
            </a:r>
          </a:p>
          <a:p>
            <a:pPr indent="-457200" marL="502920">
              <a:buFont typeface="+mj-lt"/>
              <a:buAutoNum type="arabicPeriod"/>
            </a:pPr>
            <a:r>
              <a:rPr b="1" dirty="0" lang="en-US" sz="2100">
                <a:solidFill>
                  <a:schemeClr val="tx1"/>
                </a:solidFill>
                <a:uFillTx/>
              </a:rPr>
              <a:t>H</a:t>
            </a:r>
            <a:r>
              <a:rPr b="1" dirty="0" lang="en-US" smtClean="0" sz="2100">
                <a:solidFill>
                  <a:schemeClr val="tx1"/>
                </a:solidFill>
                <a:uFillTx/>
              </a:rPr>
              <a:t>aving social connects</a:t>
            </a:r>
          </a:p>
          <a:p>
            <a:pPr indent="-457200" marL="502920">
              <a:buFont typeface="+mj-lt"/>
              <a:buAutoNum type="arabicPeriod"/>
            </a:pPr>
            <a:endParaRPr dirty="0" lang="en-US" smtClean="0">
              <a:solidFill>
                <a:schemeClr val="tx1"/>
              </a:solidFill>
              <a:uFillTx/>
            </a:endParaRPr>
          </a:p>
          <a:p>
            <a:r>
              <a:rPr b="1" dirty="0" lang="en-US" smtClean="0" sz="2300">
                <a:solidFill>
                  <a:schemeClr val="tx1"/>
                </a:solidFill>
                <a:uFillTx/>
              </a:rPr>
              <a:t>What is my role as a foster care parent?</a:t>
            </a:r>
            <a:endParaRPr b="1" dirty="0" lang="en-US" sz="2300">
              <a:solidFill>
                <a:schemeClr val="tx1"/>
              </a:solidFill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2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13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4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9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0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1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26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7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8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33"/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34"/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5"/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>
                      <p:stCondLst>
                        <p:cond delay="indefinite"/>
                      </p:stCondLst>
                      <p:childTnLst>
                        <p:par>
                          <p:cTn fill="hold" id="37">
                            <p:stCondLst>
                              <p:cond delay="0"/>
                            </p:stCondLst>
                            <p:childTnLst>
                              <p:par>
                                <p:cTn fill="hold" id="3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40"/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41"/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42"/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id="4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47"/>
                                        <p:tgtEl>
                                          <p:spTgt spid="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48"/>
                                        <p:tgtEl>
                                          <p:spTgt spid="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49"/>
                                        <p:tgtEl>
                                          <p:spTgt spid="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>
                      <p:stCondLst>
                        <p:cond delay="indefinite"/>
                      </p:stCondLst>
                      <p:childTnLst>
                        <p:par>
                          <p:cTn fill="hold" id="51">
                            <p:stCondLst>
                              <p:cond delay="0"/>
                            </p:stCondLst>
                            <p:childTnLst>
                              <p:par>
                                <p:cTn fill="hold" id="5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54"/>
                                        <p:tgtEl>
                                          <p:spTgt spid="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55"/>
                                        <p:tgtEl>
                                          <p:spTgt spid="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56"/>
                                        <p:tgtEl>
                                          <p:spTgt spid="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">
                      <p:stCondLst>
                        <p:cond delay="indefinite"/>
                      </p:stCondLst>
                      <p:childTnLst>
                        <p:par>
                          <p:cTn fill="hold" id="58">
                            <p:stCondLst>
                              <p:cond delay="0"/>
                            </p:stCondLst>
                            <p:childTnLst>
                              <p:par>
                                <p:cTn fill="hold" id="5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61"/>
                                        <p:tgtEl>
                                          <p:spTgt spid="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62"/>
                                        <p:tgtEl>
                                          <p:spTgt spid="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63"/>
                                        <p:tgtEl>
                                          <p:spTgt spid="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grpId="0" spid="2"/>
    </p:bldLst>
  </p:timing>
</p:sld>
</file>

<file path=ppt/slides/slide2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/>
            <a:r>
              <a:rPr dirty="0" lang="en-US" smtClean="0">
                <a:solidFill>
                  <a:schemeClr val="tx1"/>
                </a:solidFill>
                <a:uFillTx/>
              </a:rPr>
              <a:t>Conclusion</a:t>
            </a:r>
            <a:endParaRPr dirty="0" lang="en-US">
              <a:solidFill>
                <a:schemeClr val="tx1"/>
              </a:solidFill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b="1" dirty="0" lang="en-US" smtClean="0">
                <a:solidFill>
                  <a:schemeClr val="tx1"/>
                </a:solidFill>
                <a:uFillTx/>
              </a:rPr>
              <a:t>Top 3 Things to Remember</a:t>
            </a:r>
          </a:p>
          <a:p>
            <a:pPr indent="0" marL="45720">
              <a:buNone/>
            </a:pPr>
            <a:r>
              <a:rPr b="1" dirty="0" lang="en-US" smtClean="0">
                <a:solidFill>
                  <a:schemeClr val="tx1"/>
                </a:solidFill>
                <a:uFillTx/>
              </a:rPr>
              <a:t>1.    Trauma is not an event but an experience. </a:t>
            </a:r>
          </a:p>
          <a:p>
            <a:pPr indent="0" marL="45720">
              <a:buNone/>
            </a:pPr>
            <a:r>
              <a:rPr b="1" dirty="0" lang="en-US" smtClean="0">
                <a:solidFill>
                  <a:schemeClr val="tx1"/>
                </a:solidFill>
                <a:uFillTx/>
              </a:rPr>
              <a:t>2.    Traumatic responses are not choices; </a:t>
            </a:r>
            <a:endParaRPr b="1" dirty="0" lang="en-US">
              <a:solidFill>
                <a:schemeClr val="tx1"/>
              </a:solidFill>
              <a:uFillTx/>
            </a:endParaRPr>
          </a:p>
          <a:p>
            <a:pPr indent="0" marL="45720">
              <a:buNone/>
            </a:pPr>
            <a:r>
              <a:rPr b="1" dirty="0" lang="en-US" smtClean="0">
                <a:solidFill>
                  <a:schemeClr val="tx1"/>
                </a:solidFill>
                <a:uFillTx/>
              </a:rPr>
              <a:t>3.    Support and Self-care are vital to your survival!!</a:t>
            </a:r>
          </a:p>
          <a:p>
            <a:pPr indent="-457200" marL="502920">
              <a:buAutoNum startAt="3" type="arabicPeriod"/>
            </a:pPr>
            <a:endParaRPr b="1" dirty="0" lang="en-US">
              <a:solidFill>
                <a:schemeClr val="tx1"/>
              </a:solidFill>
              <a:uFillTx/>
            </a:endParaRPr>
          </a:p>
          <a:p>
            <a:pPr indent="-457200" lvl="2" marL="1005840">
              <a:buAutoNum startAt="3" type="arabicPeriod"/>
            </a:pPr>
            <a:endParaRPr b="1" dirty="0" lang="en-US" smtClean="0">
              <a:solidFill>
                <a:schemeClr val="tx1"/>
              </a:solidFill>
              <a:uFillTx/>
            </a:endParaRPr>
          </a:p>
          <a:p>
            <a:pPr indent="0" lvl="6" marL="1717120">
              <a:buNone/>
            </a:pPr>
            <a:r>
              <a:rPr b="1" dirty="0" lang="en-US" smtClean="0" sz="2400">
                <a:solidFill>
                  <a:schemeClr val="tx1"/>
                </a:solidFill>
                <a:uFillTx/>
              </a:rPr>
              <a:t>Questions???  Comments???  Clarifications???</a:t>
            </a:r>
            <a:endParaRPr b="1" dirty="0" lang="en-US" sz="2400">
              <a:solidFill>
                <a:schemeClr val="tx1"/>
              </a:solidFill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000" fill="hold" id="12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3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4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000" id="15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000" fill="hold" id="20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1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2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000" id="23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000" fill="hold" id="28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9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0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000" id="31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000" fill="hold" id="36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7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8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000" id="39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>
                      <p:stCondLst>
                        <p:cond delay="indefinite"/>
                      </p:stCondLst>
                      <p:childTnLst>
                        <p:par>
                          <p:cTn fill="hold" id="41">
                            <p:stCondLst>
                              <p:cond delay="0"/>
                            </p:stCondLst>
                            <p:childTnLst>
                              <p:par>
                                <p:cTn fill="hold" id="42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000" fill="hold" id="44"/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45"/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46"/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000" id="47"/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grpId="0" spid="2"/>
    </p:bldLst>
  </p:timing>
</p:sld>
</file>

<file path=ppt/slides/slide2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/>
            <a:r>
              <a:rPr dirty="0" lang="en-US" smtClean="0">
                <a:solidFill>
                  <a:schemeClr val="tx1"/>
                </a:solidFill>
                <a:uFillTx/>
              </a:rPr>
              <a:t>Resources</a:t>
            </a:r>
            <a:endParaRPr dirty="0" lang="en-US">
              <a:solidFill>
                <a:schemeClr val="tx1"/>
              </a:solidFill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buFontTx/>
              <a:buChar char="-"/>
            </a:pPr>
            <a:r>
              <a:rPr dirty="0" lang="en-US" smtClean="0">
                <a:solidFill>
                  <a:schemeClr val="tx1"/>
                </a:solidFill>
                <a:uFillTx/>
              </a:rPr>
              <a:t>National Child Traumatic Stress Network</a:t>
            </a:r>
          </a:p>
          <a:p>
            <a:pPr>
              <a:buFontTx/>
              <a:buChar char="-"/>
            </a:pPr>
            <a:r>
              <a:rPr dirty="0" lang="en-US" smtClean="0">
                <a:solidFill>
                  <a:schemeClr val="tx1"/>
                </a:solidFill>
                <a:uFillTx/>
              </a:rPr>
              <a:t>Harvard Center for the Developing Child</a:t>
            </a:r>
            <a:endParaRPr dirty="0" lang="en-US">
              <a:solidFill>
                <a:schemeClr val="tx1"/>
              </a:solidFill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grpId="0" spid="2"/>
    </p:bldLst>
  </p:timing>
</p:sld>
</file>

<file path=ppt/slides/slide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>
                <a:solidFill>
                  <a:schemeClr val="tx1"/>
                </a:solidFill>
                <a:uFillTx/>
              </a:rPr>
              <a:t>What is Trauma and Toxic Stress???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US"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VNNsN9IJkws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spect="1" noRot="1"/>
          </p:cNvPicPr>
          <p:nvPr>
            <a:videoFi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r:link="rId2"/>
          </p:nvPr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000" y="2057400"/>
            <a:ext cx="9758545" cy="4130040"/>
          </a:xfrm>
          <a:prstGeom prst="rect">
            <a:avLst/>
          </a:prstGeom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861458" y="701040"/>
            <a:ext cx="9875520" cy="135636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/>
            <a:r>
              <a:rPr dirty="0" lang="en-US" smtClean="0">
                <a:solidFill>
                  <a:schemeClr val="tx1"/>
                </a:solidFill>
                <a:uFillTx/>
              </a:rPr>
              <a:t>What is Trauma???</a:t>
            </a:r>
            <a:endParaRPr dirty="0" lang="en-US">
              <a:solidFill>
                <a:schemeClr val="tx1"/>
              </a:solidFill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r>
              <a:rPr dirty="0" lang="en-US" smtClean="0" sz="2800">
                <a:solidFill>
                  <a:schemeClr val="tx1"/>
                </a:solidFill>
                <a:uFillTx/>
              </a:rPr>
              <a:t>According to DSM IV- TR, PTSD involves </a:t>
            </a:r>
            <a:r>
              <a:rPr dirty="0" i="1" lang="en-US" smtClean="0" sz="2800">
                <a:solidFill>
                  <a:schemeClr val="tx1"/>
                </a:solidFill>
                <a:uFillTx/>
              </a:rPr>
              <a:t>a person having experienced, witnessed or have been confronted with an event or events that involved actual or threatened death or serious injury or a threat to the physical integrity of self or others.  It also states that the person’s response involved intense fear, helplessness or horror.</a:t>
            </a:r>
            <a:r>
              <a:rPr dirty="0" lang="en-US" smtClean="0" sz="2800">
                <a:solidFill>
                  <a:schemeClr val="tx1"/>
                </a:solidFill>
                <a:uFillTx/>
              </a:rPr>
              <a:t> </a:t>
            </a:r>
          </a:p>
          <a:p>
            <a:r>
              <a:rPr dirty="0" lang="en-US" smtClean="0" sz="2800">
                <a:solidFill>
                  <a:schemeClr val="tx1"/>
                </a:solidFill>
                <a:uFillTx/>
              </a:rPr>
              <a:t>Trauma is different for everyone</a:t>
            </a:r>
          </a:p>
          <a:p>
            <a:r>
              <a:rPr dirty="0" lang="en-US" smtClean="0" sz="2800">
                <a:solidFill>
                  <a:schemeClr val="tx1"/>
                </a:solidFill>
                <a:uFillTx/>
              </a:rPr>
              <a:t>Trauma may be more than an event for a child.</a:t>
            </a:r>
            <a:endParaRPr dirty="0" lang="en-US" sz="2800">
              <a:solidFill>
                <a:schemeClr val="tx1"/>
              </a:solidFill>
              <a:uFillTx/>
            </a:endParaRPr>
          </a:p>
          <a:p>
            <a:pPr fontAlgn="base" lvl="1"/>
            <a:endParaRPr dirty="0" lang="en-US" smtClean="0">
              <a:solidFill>
                <a:schemeClr val="tx1"/>
              </a:solidFill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2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13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4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9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0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1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26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7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8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grpId="0" spid="2"/>
    </p:bldLst>
  </p:timing>
</p:sld>
</file>

<file path=ppt/slides/slide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 smtClean="0">
                <a:solidFill>
                  <a:schemeClr val="tx1"/>
                </a:solidFill>
                <a:uFillTx/>
              </a:rPr>
              <a:t>Two types of Trauma</a:t>
            </a:r>
            <a:endParaRPr dirty="0" lang="en-US">
              <a:solidFill>
                <a:schemeClr val="tx1"/>
              </a:solidFill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r>
              <a:rPr b="1" dirty="0" lang="en-US" sz="3600">
                <a:solidFill>
                  <a:schemeClr val="tx1"/>
                </a:solidFill>
                <a:uFillTx/>
              </a:rPr>
              <a:t>Two types of </a:t>
            </a:r>
            <a:r>
              <a:rPr b="1" dirty="0" lang="en-US" smtClean="0" sz="3600">
                <a:solidFill>
                  <a:schemeClr val="tx1"/>
                </a:solidFill>
                <a:uFillTx/>
              </a:rPr>
              <a:t>trauma</a:t>
            </a:r>
          </a:p>
          <a:p>
            <a:pPr fontAlgn="base" indent="0" lvl="1" marL="274320">
              <a:buNone/>
            </a:pPr>
            <a:endParaRPr b="1" dirty="0" lang="en-US" smtClean="0" sz="2800">
              <a:solidFill>
                <a:schemeClr val="tx1"/>
              </a:solidFill>
              <a:uFillTx/>
            </a:endParaRPr>
          </a:p>
          <a:p>
            <a:pPr fontAlgn="base" indent="0" lvl="1" marL="274320">
              <a:buNone/>
            </a:pPr>
            <a:r>
              <a:rPr b="1" dirty="0" lang="en-US" smtClean="0" sz="2800">
                <a:solidFill>
                  <a:schemeClr val="tx1"/>
                </a:solidFill>
                <a:uFillTx/>
              </a:rPr>
              <a:t> </a:t>
            </a:r>
            <a:r>
              <a:rPr b="1" dirty="0" lang="en-US" sz="2800">
                <a:solidFill>
                  <a:schemeClr val="tx1"/>
                </a:solidFill>
                <a:uFillTx/>
              </a:rPr>
              <a:t>Acute Traumatic Events</a:t>
            </a:r>
            <a:r>
              <a:rPr dirty="0" lang="en-US" sz="1800">
                <a:solidFill>
                  <a:schemeClr val="tx1"/>
                </a:solidFill>
                <a:uFillTx/>
              </a:rPr>
              <a:t>:  </a:t>
            </a:r>
            <a:r>
              <a:rPr dirty="0" lang="en-US" sz="2200">
                <a:solidFill>
                  <a:schemeClr val="tx1"/>
                </a:solidFill>
                <a:uFillTx/>
              </a:rPr>
              <a:t>School shootings; Gang-related violence in the community; Terrorist attacks; Natural disasters (for example, earthquakes, floods, or hurricanes);Serious accidents (for example, car or motorcycle crashes);Sudden or violent loss of a loved one; Physical or sexual assault (for example, being beaten, shot, or raped)</a:t>
            </a:r>
          </a:p>
          <a:p>
            <a:pPr fontAlgn="base"/>
            <a:r>
              <a:rPr dirty="0" lang="en-US">
                <a:solidFill>
                  <a:schemeClr val="tx1"/>
                </a:solidFill>
                <a:uFillTx/>
              </a:rPr>
              <a:t> </a:t>
            </a:r>
            <a:r>
              <a:rPr b="1" dirty="0" lang="en-US" smtClean="0" sz="2800">
                <a:solidFill>
                  <a:schemeClr val="tx1"/>
                </a:solidFill>
                <a:uFillTx/>
              </a:rPr>
              <a:t>Chronic </a:t>
            </a:r>
            <a:r>
              <a:rPr b="1" dirty="0" lang="en-US" sz="2800">
                <a:solidFill>
                  <a:schemeClr val="tx1"/>
                </a:solidFill>
                <a:uFillTx/>
              </a:rPr>
              <a:t>Traumatic Events:  </a:t>
            </a:r>
            <a:r>
              <a:rPr dirty="0" lang="en-US">
                <a:solidFill>
                  <a:schemeClr val="tx1"/>
                </a:solidFill>
                <a:uFillTx/>
              </a:rPr>
              <a:t>Some forms of physical abuse; Long-standing sexual abuse; Domestic violence; Wars and other forms of political violence</a:t>
            </a:r>
          </a:p>
          <a:p>
            <a:endParaRPr dirty="0" lang="en-US">
              <a:solidFill>
                <a:schemeClr val="tx1"/>
              </a:solidFill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/>
            <a:r>
              <a:rPr dirty="0" lang="en-US" smtClean="0">
                <a:solidFill>
                  <a:schemeClr val="tx1"/>
                </a:solidFill>
                <a:uFillTx/>
              </a:rPr>
              <a:t>Toxic Stress</a:t>
            </a:r>
            <a:endParaRPr dirty="0" lang="en-US">
              <a:solidFill>
                <a:schemeClr val="tx1"/>
              </a:solidFill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r>
              <a:rPr dirty="0" lang="en-US" sz="4000">
                <a:solidFill>
                  <a:schemeClr val="tx1"/>
                </a:solidFill>
                <a:uFillTx/>
              </a:rPr>
              <a:t>Three Types of Stress </a:t>
            </a:r>
            <a:endParaRPr dirty="0" lang="en-US" smtClean="0" sz="4000">
              <a:solidFill>
                <a:schemeClr val="tx1"/>
              </a:solidFill>
              <a:uFillTx/>
            </a:endParaRPr>
          </a:p>
          <a:p>
            <a:pPr lvl="2"/>
            <a:r>
              <a:rPr dirty="0" lang="en-US" smtClean="0" sz="3600">
                <a:solidFill>
                  <a:schemeClr val="tx1"/>
                </a:solidFill>
                <a:uFillTx/>
              </a:rPr>
              <a:t> Positive</a:t>
            </a:r>
          </a:p>
          <a:p>
            <a:pPr lvl="2"/>
            <a:r>
              <a:rPr dirty="0" lang="en-US" smtClean="0" sz="3600">
                <a:solidFill>
                  <a:schemeClr val="tx1"/>
                </a:solidFill>
                <a:uFillTx/>
              </a:rPr>
              <a:t> Tolerable</a:t>
            </a:r>
          </a:p>
          <a:p>
            <a:pPr lvl="2"/>
            <a:r>
              <a:rPr dirty="0" lang="en-US" smtClean="0" sz="3600">
                <a:solidFill>
                  <a:schemeClr val="tx1"/>
                </a:solidFill>
                <a:uFillTx/>
              </a:rPr>
              <a:t> Toxic</a:t>
            </a:r>
          </a:p>
          <a:p>
            <a:r>
              <a:rPr dirty="0" lang="en-US" smtClean="0" sz="4000">
                <a:solidFill>
                  <a:schemeClr val="tx1"/>
                </a:solidFill>
                <a:uFillTx/>
              </a:rPr>
              <a:t>Types of Toxic Stress a child may have endured</a:t>
            </a:r>
            <a:endParaRPr dirty="0" lang="en-US" sz="4000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7274" y="261871"/>
            <a:ext cx="9008860" cy="80722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 smtClean="0">
                <a:solidFill>
                  <a:schemeClr val="tx1"/>
                </a:solidFill>
                <a:uFillTx/>
              </a:rPr>
              <a:t>Toxic Stress and Development</a:t>
            </a:r>
            <a:endParaRPr dirty="0" lang="en-US">
              <a:solidFill>
                <a:schemeClr val="tx1"/>
              </a:solidFill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rVwFkcOZHJw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spect="1" noGrp="1" noRot="1"/>
          </p:cNvPicPr>
          <p:nvPr>
            <p:ph idx="1"/>
            <a:videoFi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r:link="rId2"/>
          </p:nvPr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939973" y="1163923"/>
            <a:ext cx="7976958" cy="5409127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90000"/>
          </a:bodyPr>
          <a:lstStyle/>
          <a:p>
            <a:pPr algn="ctr"/>
            <a:r>
              <a:rPr dirty="0" lang="en-US">
                <a:solidFill>
                  <a:schemeClr val="tx1"/>
                </a:solidFill>
                <a:uFillTx/>
              </a:rPr>
              <a:t>Impact of Trauma and Toxic stress on the person including brain development.</a:t>
            </a:r>
            <a:br>
              <a:rPr dirty="0" lang="en-US">
                <a:solidFill>
                  <a:schemeClr val="tx1"/>
                </a:solidFill>
                <a:uFillTx/>
              </a:rPr>
            </a:b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000" y="1965960"/>
            <a:ext cx="10229045" cy="4447719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r>
              <a:rPr dirty="0" lang="en-US" smtClean="0">
                <a:solidFill>
                  <a:schemeClr val="tx1"/>
                </a:solidFill>
                <a:uFillTx/>
              </a:rPr>
              <a:t>Triune Brain Exercise</a:t>
            </a:r>
            <a:endParaRPr dirty="0" lang="en-US" smtClean="0">
              <a:solidFill>
                <a:schemeClr val="tx1"/>
              </a:solidFill>
              <a:uFillTx/>
            </a:endParaRPr>
          </a:p>
          <a:p>
            <a:pPr indent="0" marL="45720">
              <a:buNone/>
            </a:pPr>
            <a:endParaRPr dirty="0" lang="en-US">
              <a:solidFill>
                <a:schemeClr val="tx1"/>
              </a:solidFill>
              <a:uFillTx/>
            </a:endParaRPr>
          </a:p>
          <a:p>
            <a:r>
              <a:rPr dirty="0" lang="en-US" smtClean="0">
                <a:solidFill>
                  <a:schemeClr val="tx1"/>
                </a:solidFill>
                <a:uFillTx/>
              </a:rPr>
              <a:t>Physical </a:t>
            </a:r>
            <a:r>
              <a:rPr dirty="0" lang="en-US" smtClean="0">
                <a:solidFill>
                  <a:schemeClr val="tx1"/>
                </a:solidFill>
                <a:uFillTx/>
              </a:rPr>
              <a:t>retention in the </a:t>
            </a:r>
            <a:r>
              <a:rPr dirty="0" lang="en-US" smtClean="0">
                <a:solidFill>
                  <a:schemeClr val="tx1"/>
                </a:solidFill>
                <a:uFillTx/>
              </a:rPr>
              <a:t>body</a:t>
            </a:r>
          </a:p>
          <a:p>
            <a:pPr indent="0" marL="45720">
              <a:buNone/>
            </a:pPr>
            <a:r>
              <a:rPr dirty="0" lang="en-US" smtClean="0">
                <a:solidFill>
                  <a:schemeClr val="tx1"/>
                </a:solidFill>
                <a:uFillTx/>
              </a:rPr>
              <a:t>   1. muscle tension                                               6. Depressed Mood</a:t>
            </a:r>
          </a:p>
          <a:p>
            <a:pPr indent="0" marL="45720">
              <a:buNone/>
            </a:pPr>
            <a:r>
              <a:rPr dirty="0" lang="en-US" smtClean="0">
                <a:solidFill>
                  <a:schemeClr val="tx1"/>
                </a:solidFill>
                <a:uFillTx/>
              </a:rPr>
              <a:t>   2. Hyperarousal                                                  7. Fatigue</a:t>
            </a:r>
          </a:p>
          <a:p>
            <a:pPr indent="0" marL="45720">
              <a:buNone/>
            </a:pPr>
            <a:r>
              <a:rPr dirty="0" lang="en-US" smtClean="0">
                <a:solidFill>
                  <a:schemeClr val="tx1"/>
                </a:solidFill>
                <a:uFillTx/>
              </a:rPr>
              <a:t>   3. Headaches			                     8. Digestive issues (colitis, IBS)</a:t>
            </a:r>
          </a:p>
          <a:p>
            <a:pPr indent="0" marL="45720">
              <a:buNone/>
            </a:pPr>
            <a:r>
              <a:rPr dirty="0" lang="en-US" smtClean="0">
                <a:solidFill>
                  <a:schemeClr val="tx1"/>
                </a:solidFill>
                <a:uFillTx/>
              </a:rPr>
              <a:t>   4. Anxiety				    9. Colds/Other illnesses</a:t>
            </a:r>
          </a:p>
          <a:p>
            <a:pPr indent="0" marL="45720">
              <a:buNone/>
            </a:pPr>
            <a:r>
              <a:rPr dirty="0" lang="en-US" smtClean="0">
                <a:solidFill>
                  <a:schemeClr val="tx1"/>
                </a:solidFill>
                <a:uFillTx/>
              </a:rPr>
              <a:t>   5. Changes in sleep/eating</a:t>
            </a:r>
          </a:p>
          <a:p>
            <a:pPr indent="-457200" marL="502920">
              <a:buFont typeface="+mj-lt"/>
              <a:buAutoNum type="arabicPeriod"/>
            </a:pPr>
            <a:endParaRPr dirty="0" lang="en-US">
              <a:solidFill>
                <a:schemeClr val="tx1"/>
              </a:solidFill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2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13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4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9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0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1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26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7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8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33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34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5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>
                      <p:stCondLst>
                        <p:cond delay="indefinite"/>
                      </p:stCondLst>
                      <p:childTnLst>
                        <p:par>
                          <p:cTn fill="hold" id="37">
                            <p:stCondLst>
                              <p:cond delay="0"/>
                            </p:stCondLst>
                            <p:childTnLst>
                              <p:par>
                                <p:cTn fill="hold" id="38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40"/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41"/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42"/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id="45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47"/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48"/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49"/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>
                      <p:stCondLst>
                        <p:cond delay="indefinite"/>
                      </p:stCondLst>
                      <p:childTnLst>
                        <p:par>
                          <p:cTn fill="hold" id="51">
                            <p:stCondLst>
                              <p:cond delay="0"/>
                            </p:stCondLst>
                            <p:childTnLst>
                              <p:par>
                                <p:cTn fill="hold" id="52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54"/>
                                        <p:tgtEl>
                                          <p:spTgt spid="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55"/>
                                        <p:tgtEl>
                                          <p:spTgt spid="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56"/>
                                        <p:tgtEl>
                                          <p:spTgt spid="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grpId="0" spid="2"/>
    </p:bldLst>
  </p:timing>
</p:sld>
</file>

<file path=ppt/slides/slide9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/>
            <a:r>
              <a:rPr dirty="0" lang="en-US" smtClean="0">
                <a:solidFill>
                  <a:schemeClr val="tx1"/>
                </a:solidFill>
                <a:uFillTx/>
              </a:rPr>
              <a:t>Brain Basics</a:t>
            </a:r>
            <a:endParaRPr dirty="0" lang="en-US">
              <a:solidFill>
                <a:schemeClr val="tx1"/>
              </a:solidFill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 smtClean="0">
                <a:solidFill>
                  <a:schemeClr val="tx1"/>
                </a:solidFill>
                <a:uFillTx/>
              </a:rPr>
              <a:t>Thalamus</a:t>
            </a:r>
          </a:p>
          <a:p>
            <a:endParaRPr dirty="0" lang="en-US">
              <a:solidFill>
                <a:schemeClr val="tx1"/>
              </a:solidFill>
              <a:uFillTx/>
            </a:endParaRPr>
          </a:p>
          <a:p>
            <a:endParaRPr dirty="0" lang="en-US">
              <a:solidFill>
                <a:schemeClr val="tx1"/>
              </a:solidFill>
              <a:uFillTx/>
            </a:endParaRPr>
          </a:p>
          <a:p>
            <a:pPr indent="0" marL="45720">
              <a:buNone/>
            </a:pPr>
            <a:r>
              <a:rPr dirty="0" lang="en-US">
                <a:solidFill>
                  <a:schemeClr val="tx1"/>
                </a:solidFill>
                <a:uFillTx/>
              </a:rPr>
              <a:t>	</a:t>
            </a:r>
          </a:p>
          <a:p>
            <a:pPr indent="0" marL="45720">
              <a:buNone/>
            </a:pPr>
            <a:endParaRPr dirty="0" lang="en-US" smtClean="0" sz="2400">
              <a:solidFill>
                <a:schemeClr val="tx1"/>
              </a:solidFill>
              <a:uFillTx/>
            </a:endParaRPr>
          </a:p>
          <a:p>
            <a:pPr indent="0" marL="45720">
              <a:buNone/>
            </a:pPr>
            <a:r>
              <a:rPr dirty="0" lang="en-US" sz="2400">
                <a:solidFill>
                  <a:schemeClr val="tx1"/>
                </a:solidFill>
                <a:uFillTx/>
              </a:rPr>
              <a:t>	</a:t>
            </a:r>
            <a:endParaRPr dirty="0" lang="en-US"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Screen Clipping" id="4" name="Picture 3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2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971401" y="2730287"/>
            <a:ext cx="5715798" cy="3048425"/>
          </a:xfrm>
          <a:prstGeom prst="rect">
            <a:avLst/>
          </a:prstGeom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panose="020B0503020204020204"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panose="020B0503020204020204"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b="100000" l="100000" r="100000" t="100000"/>
          </a:path>
        </a:gradFill>
      </a:fillStyleLst>
      <a:lnStyleLst>
        <a:ln algn="ctr" cap="flat" cmpd="sng" w="10000">
          <a:solidFill>
            <a:schemeClr val="phClr"/>
          </a:solidFill>
          <a:prstDash val="solid"/>
        </a:ln>
        <a:ln algn="ctr" cap="flat" cmpd="sng" w="19050">
          <a:solidFill>
            <a:schemeClr val="phClr"/>
          </a:solidFill>
          <a:prstDash val="solid"/>
        </a:ln>
        <a:ln algn="ctr" cap="flat" cmpd="dbl" w="53975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r="5400000" dist="254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r="5400000" dist="254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dir="t" rig="brightRoom"/>
          </a:scene3d>
          <a:sp3d contourW="25400" extrusionH="12700" prstMaterial="flat">
            <a:bevelT h="152400" prst="angle" w="63500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panose="020F0302020204030204"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panose="020F0502020204030204"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algn="ctr" cap="flat" cmpd="sng" w="6350">
          <a:solidFill>
            <a:schemeClr val="phClr"/>
          </a:solidFill>
          <a:prstDash val="solid"/>
          <a:miter lim="800000"/>
        </a:ln>
        <a:ln algn="ctr" cap="flat" cmpd="sng" w="12700">
          <a:solidFill>
            <a:schemeClr val="phClr"/>
          </a:solidFill>
          <a:prstDash val="solid"/>
          <a:miter lim="800000"/>
        </a:ln>
        <a:ln algn="ctr" cap="flat" cmpd="sng" w="19050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540</TotalTime>
  <Words>529</Words>
  <Application>Microsoft Office PowerPoint</Application>
  <PresentationFormat>Widescreen</PresentationFormat>
  <Paragraphs>113</Paragraphs>
  <Slides>22</Slides>
  <Notes>1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Corbel</vt:lpstr>
      <vt:lpstr>Wingdings</vt:lpstr>
      <vt:lpstr>Basis</vt:lpstr>
      <vt:lpstr>Becoming Trauma Informed</vt:lpstr>
      <vt:lpstr>Agenda</vt:lpstr>
      <vt:lpstr>What is Trauma and Toxic Stress???</vt:lpstr>
      <vt:lpstr>What is Trauma???</vt:lpstr>
      <vt:lpstr>Two types of Trauma</vt:lpstr>
      <vt:lpstr>Toxic Stress</vt:lpstr>
      <vt:lpstr>Toxic Stress and Development</vt:lpstr>
      <vt:lpstr>Impact of Trauma and Toxic stress on the person including brain development. </vt:lpstr>
      <vt:lpstr>Brain Basics</vt:lpstr>
      <vt:lpstr>Amygdala</vt:lpstr>
      <vt:lpstr>Hippocampus</vt:lpstr>
      <vt:lpstr>Signs of Childhood Traumatic Stress</vt:lpstr>
      <vt:lpstr>What this might look like in young children</vt:lpstr>
      <vt:lpstr>What is the Therapist doing?</vt:lpstr>
      <vt:lpstr>BREAK!!!</vt:lpstr>
      <vt:lpstr>How to respond?</vt:lpstr>
      <vt:lpstr>How does this impact me?</vt:lpstr>
      <vt:lpstr>How does this impact me?</vt:lpstr>
      <vt:lpstr>What is resilience?</vt:lpstr>
      <vt:lpstr>Resiliency Factors</vt:lpstr>
      <vt:lpstr>Conclusion</vt:lpstr>
      <vt:lpstr>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Becoming Trauma Informed</dc:title>
  <dc:creator>George</dc:creator>
  <cp:lastModifiedBy>George</cp:lastModifiedBy>
  <cp:revision>42</cp:revision>
  <dcterms:created xsi:type="dcterms:W3CDTF">2016-05-07T14:15:38Z</dcterms:created>
  <dcterms:modified xsi:type="dcterms:W3CDTF">2016-05-17T01:48:06Z</dcterms:modified>
</cp:coreProperties>
</file>