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</p:sldIdLst>
  <p:sldSz cy="5143500" cx="9144000"/>
  <p:notesSz cx="6858000" cy="9144000"/>
  <p:embeddedFontLst>
    <p:embeddedFont>
      <p:font typeface="Roboto"/>
      <p:regular r:id="rId19"/>
      <p:bold r:id="rId20"/>
      <p:italic r:id="rId21"/>
      <p:boldItalic r:id="rId2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Roboto-bold.fntdata"/><Relationship Id="rId11" Type="http://schemas.openxmlformats.org/officeDocument/2006/relationships/slide" Target="slides/slide6.xml"/><Relationship Id="rId22" Type="http://schemas.openxmlformats.org/officeDocument/2006/relationships/font" Target="fonts/Roboto-boldItalic.fntdata"/><Relationship Id="rId10" Type="http://schemas.openxmlformats.org/officeDocument/2006/relationships/slide" Target="slides/slide5.xml"/><Relationship Id="rId21" Type="http://schemas.openxmlformats.org/officeDocument/2006/relationships/font" Target="fonts/Roboto-italic.fntdata"/><Relationship Id="rId13" Type="http://schemas.openxmlformats.org/officeDocument/2006/relationships/slide" Target="slides/slide8.xml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5" Type="http://schemas.openxmlformats.org/officeDocument/2006/relationships/slide" Target="slides/slide10.xml"/><Relationship Id="rId14" Type="http://schemas.openxmlformats.org/officeDocument/2006/relationships/slide" Target="slides/slide9.xml"/><Relationship Id="rId17" Type="http://schemas.openxmlformats.org/officeDocument/2006/relationships/slide" Target="slides/slide12.xml"/><Relationship Id="rId16" Type="http://schemas.openxmlformats.org/officeDocument/2006/relationships/slide" Target="slides/slide11.xml"/><Relationship Id="rId5" Type="http://schemas.openxmlformats.org/officeDocument/2006/relationships/notesMaster" Target="notesMasters/notesMaster1.xml"/><Relationship Id="rId19" Type="http://schemas.openxmlformats.org/officeDocument/2006/relationships/font" Target="fonts/Roboto-regular.fntdata"/><Relationship Id="rId6" Type="http://schemas.openxmlformats.org/officeDocument/2006/relationships/slide" Target="slides/slide1.xml"/><Relationship Id="rId18" Type="http://schemas.openxmlformats.org/officeDocument/2006/relationships/slide" Target="slides/slide13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44c23c9548efaa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44c23c9548efaa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g584abfb440e14dba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6" name="Google Shape;106;g584abfb440e14dba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379e689836433df4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379e689836433df4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534f54931baae516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7" name="Google Shape;117;g534f54931baae516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cc52dbc46d511f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cc52dbc46d511f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-My own story and leadership pathway.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-How many people can relate to this one? </a:t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cc52dbc46d511f_1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cc52dbc46d511f_1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54183ec411c96902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54183ec411c96902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54183ec411c96902_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54183ec411c96902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54183ec411c96902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54183ec411c96902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54183ec411c96902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54183ec411c96902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54183ec411c96902_2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54183ec411c96902_2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744c23c9548efaa2_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6" name="Google Shape;96;g744c23c9548efaa2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HOW CAN THIS LOOK SPECIFICALLY?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ADDRESSING THE PHYSICAL/MENTAL/SPIRITUAL/RELATIONAL/PSYCHOLOGICAL NEEDS. 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gradFill>
          <a:gsLst>
            <a:gs pos="0">
              <a:srgbClr val="DFE9FB"/>
            </a:gs>
            <a:gs pos="100000">
              <a:srgbClr val="6E9BE7"/>
            </a:gs>
          </a:gsLst>
          <a:path path="circle">
            <a:fillToRect b="50%" l="50%" r="50%" t="50%"/>
          </a:path>
          <a:tileRect/>
        </a:gra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12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13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1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idx="1" type="subTitle"/>
          </p:nvPr>
        </p:nvSpPr>
        <p:spPr>
          <a:xfrm>
            <a:off x="203033" y="3323151"/>
            <a:ext cx="8520600" cy="792600"/>
          </a:xfrm>
          <a:prstGeom prst="rect">
            <a:avLst/>
          </a:prstGeom>
          <a:noFill/>
          <a:ln cap="flat" cmpd="sng" w="952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Laurie Eldred, LMSW-C, CAADC</a:t>
            </a:r>
            <a:endParaRPr/>
          </a:p>
        </p:txBody>
      </p:sp>
      <p:sp>
        <p:nvSpPr>
          <p:cNvPr id="55" name="Google Shape;55;p13"/>
          <p:cNvSpPr txBox="1"/>
          <p:nvPr>
            <p:ph type="ctrTitle"/>
          </p:nvPr>
        </p:nvSpPr>
        <p:spPr>
          <a:xfrm>
            <a:off x="432016" y="273306"/>
            <a:ext cx="8520600" cy="2243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SELF CARE AS A LEADERSHIP SKILL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22"/>
          <p:cNvSpPr txBox="1"/>
          <p:nvPr>
            <p:ph type="title"/>
          </p:nvPr>
        </p:nvSpPr>
        <p:spPr>
          <a:xfrm>
            <a:off x="469625" y="426875"/>
            <a:ext cx="77082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WHY DOES THIS MATTER?</a:t>
            </a:r>
            <a:endParaRPr b="1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23"/>
          <p:cNvSpPr txBox="1"/>
          <p:nvPr>
            <p:ph type="title"/>
          </p:nvPr>
        </p:nvSpPr>
        <p:spPr>
          <a:xfrm>
            <a:off x="919833" y="691500"/>
            <a:ext cx="9558900" cy="3760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THIS MATTERS BECAUSE:</a:t>
            </a:r>
            <a:endParaRPr b="1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PEOPLE</a:t>
            </a:r>
            <a:endParaRPr b="1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RESOURCES </a:t>
            </a:r>
            <a:endParaRPr b="1"/>
          </a:p>
          <a:p>
            <a:pPr indent="45720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TRAUMA</a:t>
            </a:r>
            <a:endParaRPr b="1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4"/>
          <p:cNvSpPr txBox="1"/>
          <p:nvPr>
            <p:ph idx="1" type="body"/>
          </p:nvPr>
        </p:nvSpPr>
        <p:spPr>
          <a:xfrm>
            <a:off x="1342845" y="224188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rgbClr val="000000"/>
                </a:solidFill>
              </a:rPr>
              <a:t>RESOURCES: </a:t>
            </a:r>
            <a:endParaRPr u="sng">
              <a:solidFill>
                <a:srgbClr val="000000"/>
              </a:solidFill>
            </a:endParaRPr>
          </a:p>
        </p:txBody>
      </p:sp>
      <p:sp>
        <p:nvSpPr>
          <p:cNvPr id="114" name="Google Shape;114;p24"/>
          <p:cNvSpPr txBox="1"/>
          <p:nvPr/>
        </p:nvSpPr>
        <p:spPr>
          <a:xfrm>
            <a:off x="729648" y="954732"/>
            <a:ext cx="6978300" cy="39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Brown Brene (2018). Dare to Lead: Brave Work. Tough Conversations. </a:t>
            </a:r>
            <a:r>
              <a:rPr lang="en"/>
              <a:t>Whole Hearts. New York: Random House.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Brown M.E. (2020). Hazards of Our Helping Profession: A Practical Self-Care Model for Community Practice. Social Work, 65, 38-44.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 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Lee J.L, Miller S.E., Bride, B.E. (2020). Development and Initial Validation of Self-Care Practices Scale. Social Work, 21-28.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Levine P. A.,(97). Waking the Tiger: Healing Trauma. Berkeley: North Atlantic Books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Miller, J. &amp; Grise-Owen, E. (2020). Self-Care: An Imperative. Social Work, 65, 5-9.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Van Der Kolk, B, MD., (14). The Body Keeps the Score: Brain, Mind, and Body in the Healing of Trauma. New York: Penguin.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Van Dernoot-Lipsky, L., Burk.C (09). Trauma Stewardship: An Everyday Guide to Caring for Self While Caring for Others. Oakland: Berrett-Koehler.</a:t>
            </a: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8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5"/>
          <p:cNvSpPr txBox="1"/>
          <p:nvPr/>
        </p:nvSpPr>
        <p:spPr>
          <a:xfrm>
            <a:off x="613225" y="2214575"/>
            <a:ext cx="7816800" cy="608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/>
              <a:t>THANK YOU FOR THIS OPPORTUNITY AND I HOPE YOU BRING THE SKILL OF SELF CARE TO YOUR LEADERSHIP TOOL BAG. </a:t>
            </a:r>
            <a:endParaRPr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9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/>
          <p:nvPr>
            <p:ph type="title"/>
          </p:nvPr>
        </p:nvSpPr>
        <p:spPr>
          <a:xfrm>
            <a:off x="8" y="1487362"/>
            <a:ext cx="4180200" cy="3484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0000"/>
                </a:solidFill>
              </a:rPr>
              <a:t>Who am I as a social worker and leader?</a:t>
            </a:r>
            <a:endParaRPr sz="4200">
              <a:solidFill>
                <a:srgbClr val="000000"/>
              </a:solidFill>
            </a:endParaRPr>
          </a:p>
        </p:txBody>
      </p:sp>
      <p:pic>
        <p:nvPicPr>
          <p:cNvPr id="61" name="Google Shape;61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149317" y="454102"/>
            <a:ext cx="3999899" cy="3946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5"/>
          <p:cNvSpPr txBox="1"/>
          <p:nvPr/>
        </p:nvSpPr>
        <p:spPr>
          <a:xfrm>
            <a:off x="1346760" y="1800887"/>
            <a:ext cx="6147600" cy="211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latin typeface="Roboto"/>
                <a:ea typeface="Roboto"/>
                <a:cs typeface="Roboto"/>
                <a:sym typeface="Roboto"/>
              </a:rPr>
              <a:t>WHAT IS LEADERSHIP FROM A SOCIAL WORKER?</a:t>
            </a:r>
            <a:endParaRPr b="1" sz="4200">
              <a:latin typeface="Roboto"/>
              <a:ea typeface="Roboto"/>
              <a:cs typeface="Roboto"/>
              <a:sym typeface="Roboto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/>
          <p:nvPr>
            <p:ph type="title"/>
          </p:nvPr>
        </p:nvSpPr>
        <p:spPr>
          <a:xfrm>
            <a:off x="439778" y="1337690"/>
            <a:ext cx="8520600" cy="3210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000000"/>
                </a:solidFill>
              </a:rPr>
              <a:t>WHAT IS </a:t>
            </a:r>
            <a:r>
              <a:rPr b="1" lang="en" sz="4200">
                <a:solidFill>
                  <a:srgbClr val="000000"/>
                </a:solidFill>
              </a:rPr>
              <a:t>SELF CARE REALLY?</a:t>
            </a:r>
            <a:endParaRPr b="1" sz="42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42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200">
                <a:solidFill>
                  <a:srgbClr val="000000"/>
                </a:solidFill>
              </a:rPr>
              <a:t>*Hint: </a:t>
            </a:r>
            <a:r>
              <a:rPr b="1" lang="en" sz="4200">
                <a:solidFill>
                  <a:srgbClr val="000000"/>
                </a:solidFill>
              </a:rPr>
              <a:t>It’s not activities*</a:t>
            </a:r>
            <a:endParaRPr b="1" sz="4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/>
          <p:nvPr>
            <p:ph type="title"/>
          </p:nvPr>
        </p:nvSpPr>
        <p:spPr>
          <a:xfrm>
            <a:off x="1072780" y="1089450"/>
            <a:ext cx="73611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000000"/>
                </a:solidFill>
              </a:rPr>
              <a:t>SELF CARE + LEADERSHIP</a:t>
            </a:r>
            <a:endParaRPr b="1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744423" y="800397"/>
            <a:ext cx="7748100" cy="1190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000000"/>
                </a:solidFill>
              </a:rPr>
              <a:t>SELF CARE IN LEADERSHIP</a:t>
            </a:r>
            <a:endParaRPr b="1" sz="4400">
              <a:solidFill>
                <a:srgbClr val="000000"/>
              </a:solidFill>
            </a:endParaRPr>
          </a:p>
        </p:txBody>
      </p:sp>
      <p:sp>
        <p:nvSpPr>
          <p:cNvPr id="82" name="Google Shape;82;p18"/>
          <p:cNvSpPr txBox="1"/>
          <p:nvPr>
            <p:ph idx="1" type="subTitle"/>
          </p:nvPr>
        </p:nvSpPr>
        <p:spPr>
          <a:xfrm>
            <a:off x="1307664" y="2294133"/>
            <a:ext cx="6621600" cy="7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0000"/>
                </a:solidFill>
              </a:rPr>
              <a:t>WHO WE ARE AS SOCIAL WORKERS:</a:t>
            </a:r>
            <a:endParaRPr sz="4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337400" y="167775"/>
            <a:ext cx="8278800" cy="1043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000000"/>
                </a:solidFill>
              </a:rPr>
              <a:t>SELF CARE IN LEADERSHIP</a:t>
            </a:r>
            <a:endParaRPr b="1" sz="4400">
              <a:solidFill>
                <a:srgbClr val="000000"/>
              </a:solidFill>
            </a:endParaRPr>
          </a:p>
        </p:txBody>
      </p:sp>
      <p:sp>
        <p:nvSpPr>
          <p:cNvPr id="88" name="Google Shape;88;p19"/>
          <p:cNvSpPr txBox="1"/>
          <p:nvPr>
            <p:ph idx="1" type="subTitle"/>
          </p:nvPr>
        </p:nvSpPr>
        <p:spPr>
          <a:xfrm>
            <a:off x="939038" y="2471515"/>
            <a:ext cx="7075500" cy="726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0000"/>
                </a:solidFill>
              </a:rPr>
              <a:t>WHAT ARE WE SHOWN:</a:t>
            </a:r>
            <a:endParaRPr sz="4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/>
          <p:nvPr>
            <p:ph type="title"/>
          </p:nvPr>
        </p:nvSpPr>
        <p:spPr>
          <a:xfrm>
            <a:off x="311700" y="448896"/>
            <a:ext cx="8520600" cy="354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400">
                <a:solidFill>
                  <a:srgbClr val="000000"/>
                </a:solidFill>
              </a:rPr>
              <a:t>THE SKILL OF </a:t>
            </a:r>
            <a:r>
              <a:rPr b="1" lang="en" sz="4400">
                <a:solidFill>
                  <a:srgbClr val="000000"/>
                </a:solidFill>
              </a:rPr>
              <a:t>SELF CARE AS LEADERSHIP:</a:t>
            </a:r>
            <a:endParaRPr b="1" sz="44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4200">
                <a:solidFill>
                  <a:srgbClr val="000000"/>
                </a:solidFill>
              </a:rPr>
              <a:t>3 MAIN POINTS</a:t>
            </a:r>
            <a:endParaRPr sz="42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7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8" name="Google Shape;98;p2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97025" y="152400"/>
            <a:ext cx="8849024" cy="4838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