
<file path=[Content_Types].xml><?xml version="1.0" encoding="utf-8"?>
<Types xmlns="http://schemas.openxmlformats.org/package/2006/content-types">
  <Default ContentType="application/x-fontdata" Extension="fntdata"/>
  <Default ContentType="image/jpeg" Extension="jp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p="http://schemas.openxmlformats.org/presentationml/2006/main" xmlns:s="http://schemas.openxmlformats.org/officeDocument/2006/sharedTypes" xmlns:r="http://schemas.openxmlformats.org/officeDocument/2006/relationships" autoCompressPictures="0" saveSubsetFonts="1">
  <p:sldMasterIdLst>
    <p:sldMasterId r:id="rId3" id="2147483648"/>
  </p:sldMasterIdLst>
  <p:notesMasterIdLst>
    <p:notesMasterId r:id="rId4"/>
  </p:notesMasterIdLst>
  <p:sldIdLst>
    <p:sldId r:id="rId5" id="256"/>
    <p:sldId r:id="rId6" id="257"/>
    <p:sldId r:id="rId7" id="258"/>
    <p:sldId r:id="rId8" id="259"/>
    <p:sldId r:id="rId9" id="260"/>
    <p:sldId r:id="rId10" id="261"/>
    <p:sldId r:id="rId11" id="262"/>
    <p:sldId r:id="rId12" id="263"/>
    <p:sldId r:id="rId13" id="264"/>
    <p:sldId r:id="rId14" id="265"/>
    <p:sldId r:id="rId15" id="266"/>
    <p:sldId r:id="rId16" id="267"/>
    <p:sldId r:id="rId17" id="268"/>
    <p:sldId r:id="rId18" id="269"/>
    <p:sldId r:id="rId19" id="270"/>
    <p:sldId r:id="rId20" id="271"/>
    <p:sldId r:id="rId21" id="272"/>
    <p:sldId r:id="rId22" id="273"/>
    <p:sldId r:id="rId23" id="274"/>
    <p:sldId r:id="rId24" id="275"/>
    <p:sldId r:id="rId25" id="276"/>
    <p:sldId r:id="rId26" id="277"/>
    <p:sldId r:id="rId27" id="278"/>
    <p:sldId r:id="rId28" id="279"/>
    <p:sldId r:id="rId29" id="280"/>
    <p:sldId r:id="rId30" id="281"/>
    <p:sldId r:id="rId31" id="282"/>
    <p:sldId r:id="rId32" id="283"/>
    <p:sldId r:id="rId33" id="284"/>
    <p:sldId r:id="rId34" id="285"/>
  </p:sldIdLst>
  <p:sldSz cx="9144000" cy="5143500"/>
  <p:notesSz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6858000" cy="9144000"/>
  <p:defaultText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defaultTextStyle>
</p:presentation>
</file>

<file path=ppt/presProps.xml><?xml version="1.0" encoding="utf-8"?>
<p:presentationPr xmlns:a="http://schemas.openxmlformats.org/drawingml/2006/main" xmlns:p="http://schemas.openxmlformats.org/presentationml/2006/main" xmlns:s="http://schemas.openxmlformats.org/officeDocument/2006/sharedTypes" xmlns:r="http://schemas.openxmlformats.org/officeDocument/2006/relationships"/>
</file>

<file path=ppt/viewProps.xml><?xml version="1.0" encoding="utf-8"?>
<p:viewPr xmlns:a="http://schemas.openxmlformats.org/drawingml/2006/main" xmlns:p="http://schemas.openxmlformats.org/presentationml/2006/main" xmlns:s="http://schemas.openxmlformats.org/officeDocument/2006/sharedTypes" xmlns:r="http://schemas.openxmlformats.org/officeDocument/2006/relationships" showComments="0">
  <p:slideViewPr>
    <p:cSldViewPr snapToGrid="0">
      <p:cViewPr varScale="1">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100"/>
          <a:sy d="100" n="100"/>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0" y="0"/>
      </p:cViewPr>
      <p:guideLst>
        <p:guide orient="horz" pos="1620"/>
        <p:guide pos="2880"/>
      </p:guideLst>
    </p:cSldViewPr>
  </p:slideViewPr>
  <p:gridSpacing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0" cy="0"/>
</p:viewPr>
</file>

<file path=ppt/_rels/presentation.xml.rels><?xml version="1.0" standalone="yes" ?><Relationships xmlns="http://schemas.openxmlformats.org/package/2006/relationships"><Relationship Id="rId1" Target="presProps.xml" Type="http://schemas.openxmlformats.org/officeDocument/2006/relationships/presProps"></Relationship><Relationship Id="rId2" Target="viewProps.xml" Type="http://schemas.openxmlformats.org/officeDocument/2006/relationships/viewProps"></Relationship><Relationship Id="rId3" Target="slideMasters/slideMaster1.xml" Type="http://schemas.openxmlformats.org/officeDocument/2006/relationships/slideMaster"></Relationship><Relationship Id="rId4" Target="notesMasters/notesMaster1.xml" Type="http://schemas.openxmlformats.org/officeDocument/2006/relationships/notesMaster"></Relationship><Relationship Id="rId5" Target="slides/slide1.xml" Type="http://schemas.openxmlformats.org/officeDocument/2006/relationships/slide"></Relationship><Relationship Id="rId6" Target="slides/slide2.xml" Type="http://schemas.openxmlformats.org/officeDocument/2006/relationships/slide"></Relationship><Relationship Id="rId7" Target="slides/slide3.xml" Type="http://schemas.openxmlformats.org/officeDocument/2006/relationships/slide"></Relationship><Relationship Id="rId8" Target="slides/slide4.xml" Type="http://schemas.openxmlformats.org/officeDocument/2006/relationships/slide"></Relationship><Relationship Id="rId9" Target="slides/slide5.xml" Type="http://schemas.openxmlformats.org/officeDocument/2006/relationships/slide"></Relationship><Relationship Id="rId10" Target="slides/slide6.xml" Type="http://schemas.openxmlformats.org/officeDocument/2006/relationships/slide"></Relationship><Relationship Id="rId11" Target="slides/slide7.xml" Type="http://schemas.openxmlformats.org/officeDocument/2006/relationships/slide"></Relationship><Relationship Id="rId12" Target="slides/slide8.xml" Type="http://schemas.openxmlformats.org/officeDocument/2006/relationships/slide"></Relationship><Relationship Id="rId13" Target="slides/slide9.xml" Type="http://schemas.openxmlformats.org/officeDocument/2006/relationships/slide"></Relationship><Relationship Id="rId14" Target="slides/slide10.xml" Type="http://schemas.openxmlformats.org/officeDocument/2006/relationships/slide"></Relationship><Relationship Id="rId15" Target="slides/slide11.xml" Type="http://schemas.openxmlformats.org/officeDocument/2006/relationships/slide"></Relationship><Relationship Id="rId16" Target="slides/slide12.xml" Type="http://schemas.openxmlformats.org/officeDocument/2006/relationships/slide"></Relationship><Relationship Id="rId17" Target="slides/slide13.xml" Type="http://schemas.openxmlformats.org/officeDocument/2006/relationships/slide"></Relationship><Relationship Id="rId18" Target="slides/slide14.xml" Type="http://schemas.openxmlformats.org/officeDocument/2006/relationships/slide"></Relationship><Relationship Id="rId19" Target="slides/slide15.xml" Type="http://schemas.openxmlformats.org/officeDocument/2006/relationships/slide"></Relationship><Relationship Id="rId20" Target="slides/slide16.xml" Type="http://schemas.openxmlformats.org/officeDocument/2006/relationships/slide"></Relationship><Relationship Id="rId21" Target="slides/slide17.xml" Type="http://schemas.openxmlformats.org/officeDocument/2006/relationships/slide"></Relationship><Relationship Id="rId22" Target="slides/slide18.xml" Type="http://schemas.openxmlformats.org/officeDocument/2006/relationships/slide"></Relationship><Relationship Id="rId23" Target="slides/slide19.xml" Type="http://schemas.openxmlformats.org/officeDocument/2006/relationships/slide"></Relationship><Relationship Id="rId24" Target="slides/slide20.xml" Type="http://schemas.openxmlformats.org/officeDocument/2006/relationships/slide"></Relationship><Relationship Id="rId25" Target="slides/slide21.xml" Type="http://schemas.openxmlformats.org/officeDocument/2006/relationships/slide"></Relationship><Relationship Id="rId26" Target="slides/slide22.xml" Type="http://schemas.openxmlformats.org/officeDocument/2006/relationships/slide"></Relationship><Relationship Id="rId27" Target="slides/slide23.xml" Type="http://schemas.openxmlformats.org/officeDocument/2006/relationships/slide"></Relationship><Relationship Id="rId28" Target="slides/slide24.xml" Type="http://schemas.openxmlformats.org/officeDocument/2006/relationships/slide"></Relationship><Relationship Id="rId29" Target="slides/slide25.xml" Type="http://schemas.openxmlformats.org/officeDocument/2006/relationships/slide"></Relationship><Relationship Id="rId30" Target="slides/slide26.xml" Type="http://schemas.openxmlformats.org/officeDocument/2006/relationships/slide"></Relationship><Relationship Id="rId31" Target="slides/slide27.xml" Type="http://schemas.openxmlformats.org/officeDocument/2006/relationships/slide"></Relationship><Relationship Id="rId32" Target="slides/slide28.xml" Type="http://schemas.openxmlformats.org/officeDocument/2006/relationships/slide"></Relationship><Relationship Id="rId33" Target="slides/slide29.xml" Type="http://schemas.openxmlformats.org/officeDocument/2006/relationships/slide"></Relationship><Relationship Id="rId34" Target="slides/slide30.xml" Type="http://schemas.openxmlformats.org/officeDocument/2006/relationships/slide"></Relationship><Relationship Id="rId35" Target="theme/theme1.xml" Type="http://schemas.openxmlformats.org/officeDocument/2006/relationships/theme"></Relationship></Relationships>
</file>

<file path=ppt/notesMasters/_rels/notesMaster1.xml.rels><?xml version="1.0" standalone="yes" ?><Relationships xmlns="http://schemas.openxmlformats.org/package/2006/relationships"><Relationship Id="rId1" Target="../theme/theme2.xml" Type="http://schemas.openxmlformats.org/officeDocument/2006/relationships/theme"></Relationship></Relationships>
</file>

<file path=ppt/notesMasters/notesMaster1.xml><?xml version="1.0" encoding="utf-8"?>
<p:notesMaster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Shape 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Google Shape;3;n"/>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75"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Google Shape;4;n"/>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indent="-298450" lvl="0" marL="457200">
              <a:spcBef>
                <a:spcPts val="0"/>
              </a:spcBef>
              <a:spcAft>
                <a:spcPts val="0"/>
              </a:spcAft>
              <a:buSzPts val="1100"/>
              <a:buChar char="●"/>
              <a:defRPr sz="1100">
                <a:uFillTx/>
              </a:defRPr>
            </a:lvl1pPr>
            <a:lvl2pPr indent="-298450" lvl="1" marL="914400">
              <a:spcBef>
                <a:spcPts val="0"/>
              </a:spcBef>
              <a:spcAft>
                <a:spcPts val="0"/>
              </a:spcAft>
              <a:buSzPts val="1100"/>
              <a:buChar char="○"/>
              <a:defRPr sz="1100">
                <a:uFillTx/>
              </a:defRPr>
            </a:lvl2pPr>
            <a:lvl3pPr indent="-298450" lvl="2" marL="1371600">
              <a:spcBef>
                <a:spcPts val="0"/>
              </a:spcBef>
              <a:spcAft>
                <a:spcPts val="0"/>
              </a:spcAft>
              <a:buSzPts val="1100"/>
              <a:buChar char="■"/>
              <a:defRPr sz="1100">
                <a:uFillTx/>
              </a:defRPr>
            </a:lvl3pPr>
            <a:lvl4pPr indent="-298450" lvl="3" marL="1828800">
              <a:spcBef>
                <a:spcPts val="0"/>
              </a:spcBef>
              <a:spcAft>
                <a:spcPts val="0"/>
              </a:spcAft>
              <a:buSzPts val="1100"/>
              <a:buChar char="●"/>
              <a:defRPr sz="1100">
                <a:uFillTx/>
              </a:defRPr>
            </a:lvl4pPr>
            <a:lvl5pPr indent="-298450" lvl="4" marL="2286000">
              <a:spcBef>
                <a:spcPts val="0"/>
              </a:spcBef>
              <a:spcAft>
                <a:spcPts val="0"/>
              </a:spcAft>
              <a:buSzPts val="1100"/>
              <a:buChar char="○"/>
              <a:defRPr sz="1100">
                <a:uFillTx/>
              </a:defRPr>
            </a:lvl5pPr>
            <a:lvl6pPr indent="-298450" lvl="5" marL="2743200">
              <a:spcBef>
                <a:spcPts val="0"/>
              </a:spcBef>
              <a:spcAft>
                <a:spcPts val="0"/>
              </a:spcAft>
              <a:buSzPts val="1100"/>
              <a:buChar char="■"/>
              <a:defRPr sz="1100">
                <a:uFillTx/>
              </a:defRPr>
            </a:lvl6pPr>
            <a:lvl7pPr indent="-298450" lvl="6" marL="3200400">
              <a:spcBef>
                <a:spcPts val="0"/>
              </a:spcBef>
              <a:spcAft>
                <a:spcPts val="0"/>
              </a:spcAft>
              <a:buSzPts val="1100"/>
              <a:buChar char="●"/>
              <a:defRPr sz="1100">
                <a:uFillTx/>
              </a:defRPr>
            </a:lvl7pPr>
            <a:lvl8pPr indent="-298450" lvl="7" marL="3657600">
              <a:spcBef>
                <a:spcPts val="0"/>
              </a:spcBef>
              <a:spcAft>
                <a:spcPts val="0"/>
              </a:spcAft>
              <a:buSzPts val="1100"/>
              <a:buChar char="○"/>
              <a:defRPr sz="1100">
                <a:uFillTx/>
              </a:defRPr>
            </a:lvl8pPr>
            <a:lvl9pPr indent="-298450" lvl="8" marL="4114800">
              <a:spcBef>
                <a:spcPts val="0"/>
              </a:spcBef>
              <a:spcAft>
                <a:spcPts val="0"/>
              </a:spcAft>
              <a:buSzPts val="1100"/>
              <a:buChar char="■"/>
              <a:defRPr sz="1100">
                <a:uFillTx/>
              </a:defRPr>
            </a:lvl9pPr>
          </a:lstStyle>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dk2" folHlink="folHlink" hlink="hlink" tx1="dk1" tx2="lt2"/>
  <p:notes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notesStyle>
</p:notesMaster>
</file>

<file path=ppt/notesSlides/_rels/notesSlide1.xml.rels><?xml version="1.0" standalone="yes" ?><Relationships xmlns="http://schemas.openxmlformats.org/package/2006/relationships"><Relationship Id="rId1" Target="../slides/slide1.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0.xml.rels><?xml version="1.0" standalone="yes" ?><Relationships xmlns="http://schemas.openxmlformats.org/package/2006/relationships"><Relationship Id="rId1" Target="../slides/slide10.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1.xml.rels><?xml version="1.0" standalone="yes" ?><Relationships xmlns="http://schemas.openxmlformats.org/package/2006/relationships"><Relationship Id="rId1" Target="../slides/slide11.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2.xml.rels><?xml version="1.0" standalone="yes" ?><Relationships xmlns="http://schemas.openxmlformats.org/package/2006/relationships"><Relationship Id="rId1" Target="../slides/slide12.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3.xml.rels><?xml version="1.0" standalone="yes" ?><Relationships xmlns="http://schemas.openxmlformats.org/package/2006/relationships"><Relationship Id="rId1" Target="../slides/slide13.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4.xml.rels><?xml version="1.0" standalone="yes" ?><Relationships xmlns="http://schemas.openxmlformats.org/package/2006/relationships"><Relationship Id="rId1" Target="../slides/slide14.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5.xml.rels><?xml version="1.0" standalone="yes" ?><Relationships xmlns="http://schemas.openxmlformats.org/package/2006/relationships"><Relationship Id="rId1" Target="../slides/slide15.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6.xml.rels><?xml version="1.0" standalone="yes" ?><Relationships xmlns="http://schemas.openxmlformats.org/package/2006/relationships"><Relationship Id="rId1" Target="../slides/slide16.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7.xml.rels><?xml version="1.0" standalone="yes" ?><Relationships xmlns="http://schemas.openxmlformats.org/package/2006/relationships"><Relationship Id="rId1" Target="../slides/slide17.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8.xml.rels><?xml version="1.0" standalone="yes" ?><Relationships xmlns="http://schemas.openxmlformats.org/package/2006/relationships"><Relationship Id="rId1" Target="../slides/slide19.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9.xml.rels><?xml version="1.0" standalone="yes" ?><Relationships xmlns="http://schemas.openxmlformats.org/package/2006/relationships"><Relationship Id="rId1" Target="../slides/slide20.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xml.rels><?xml version="1.0" standalone="yes" ?><Relationships xmlns="http://schemas.openxmlformats.org/package/2006/relationships"><Relationship Id="rId1" Target="../slides/slide2.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0.xml.rels><?xml version="1.0" standalone="yes" ?><Relationships xmlns="http://schemas.openxmlformats.org/package/2006/relationships"><Relationship Id="rId1" Target="../slides/slide21.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1.xml.rels><?xml version="1.0" standalone="yes" ?><Relationships xmlns="http://schemas.openxmlformats.org/package/2006/relationships"><Relationship Id="rId1" Target="../slides/slide22.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2.xml.rels><?xml version="1.0" standalone="yes" ?><Relationships xmlns="http://schemas.openxmlformats.org/package/2006/relationships"><Relationship Id="rId1" Target="../slides/slide23.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3.xml.rels><?xml version="1.0" standalone="yes" ?><Relationships xmlns="http://schemas.openxmlformats.org/package/2006/relationships"><Relationship Id="rId1" Target="../slides/slide24.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4.xml.rels><?xml version="1.0" standalone="yes" ?><Relationships xmlns="http://schemas.openxmlformats.org/package/2006/relationships"><Relationship Id="rId1" Target="../slides/slide25.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5.xml.rels><?xml version="1.0" standalone="yes" ?><Relationships xmlns="http://schemas.openxmlformats.org/package/2006/relationships"><Relationship Id="rId1" Target="../slides/slide26.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6.xml.rels><?xml version="1.0" standalone="yes" ?><Relationships xmlns="http://schemas.openxmlformats.org/package/2006/relationships"><Relationship Id="rId1" Target="../slides/slide27.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7.xml.rels><?xml version="1.0" standalone="yes" ?><Relationships xmlns="http://schemas.openxmlformats.org/package/2006/relationships"><Relationship Id="rId1" Target="../slides/slide28.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8.xml.rels><?xml version="1.0" standalone="yes" ?><Relationships xmlns="http://schemas.openxmlformats.org/package/2006/relationships"><Relationship Id="rId1" Target="../slides/slide29.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9.xml.rels><?xml version="1.0" standalone="yes" ?><Relationships xmlns="http://schemas.openxmlformats.org/package/2006/relationships"><Relationship Id="rId1" Target="../slides/slide30.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3.xml.rels><?xml version="1.0" standalone="yes" ?><Relationships xmlns="http://schemas.openxmlformats.org/package/2006/relationships"><Relationship Id="rId1" Target="../slides/slide3.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4.xml.rels><?xml version="1.0" standalone="yes" ?><Relationships xmlns="http://schemas.openxmlformats.org/package/2006/relationships"><Relationship Id="rId1" Target="../slides/slide4.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5.xml.rels><?xml version="1.0" standalone="yes" ?><Relationships xmlns="http://schemas.openxmlformats.org/package/2006/relationships"><Relationship Id="rId1" Target="../slides/slide5.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6.xml.rels><?xml version="1.0" standalone="yes" ?><Relationships xmlns="http://schemas.openxmlformats.org/package/2006/relationships"><Relationship Id="rId1" Target="../slides/slide6.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7.xml.rels><?xml version="1.0" standalone="yes" ?><Relationships xmlns="http://schemas.openxmlformats.org/package/2006/relationships"><Relationship Id="rId1" Target="../slides/slide7.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8.xml.rels><?xml version="1.0" standalone="yes" ?><Relationships xmlns="http://schemas.openxmlformats.org/package/2006/relationships"><Relationship Id="rId1" Target="../slides/slide8.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9.xml.rels><?xml version="1.0" standalone="yes" ?><Relationships xmlns="http://schemas.openxmlformats.org/package/2006/relationships"><Relationship Id="rId1" Target="../slides/slide9.xml" Type="http://schemas.openxmlformats.org/officeDocument/2006/relationships/slide"></Relationship><Relationship Id="rId2" Target="../notesMasters/notesMaster1.xml" Type="http://schemas.openxmlformats.org/officeDocument/2006/relationships/notesMaster"></Relationship></Relationships>
</file>

<file path=ppt/notesSlides/notesSlide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2" name="Shape 5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3" name="Google Shape;53;p: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75"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4" name="Google Shape;54;p: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0.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9" name="Shape 10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0" name="Google Shape;110;g39decbf07e884e1c_8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1" name="Google Shape;111;g39decbf07e884e1c_8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4" name="Shape 11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5" name="Google Shape;115;gecd26bf1ebbe4ff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6" name="Google Shape;116;gecd26bf1ebbe4ff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-A trauma </a:t>
            </a:r>
            <a:r>
              <a:rPr lang="en">
                <a:uFillTx/>
              </a:rPr>
              <a:t>response</a:t>
            </a:r>
            <a:r>
              <a:rPr lang="en">
                <a:uFillTx/>
              </a:rPr>
              <a:t> happens when a external trauma becomes part of our internal awareness/reality.  </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lang="en">
                <a:uFillTx/>
              </a:rPr>
              <a:t>-According to Dr. Peter Levine, some parts of a trauma response might serve us in some capacity or be reinforced through our organizations/agencies and the larger communities</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lang="en">
                <a:uFillTx/>
              </a:rPr>
              <a:t>A recent study by Brian Bride of the </a:t>
            </a:r>
            <a:r>
              <a:rPr lang="en">
                <a:uFillTx/>
              </a:rPr>
              <a:t>University</a:t>
            </a:r>
            <a:r>
              <a:rPr lang="en">
                <a:uFillTx/>
              </a:rPr>
              <a:t> of Georgia found that exposure to the trauma of others by social workers doubled the risk of PTSD.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2.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9" name="Shape 11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0" name="Google Shape;120;g224226273a47be18_1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1" name="Google Shape;121;g224226273a47be18_1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3.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4" name="Shape 12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5" name="Google Shape;125;g224226273a47be18_1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6" name="Google Shape;126;g224226273a47be18_1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a:t>
            </a:r>
            <a:r>
              <a:rPr b="1" lang="en">
                <a:uFillTx/>
              </a:rPr>
              <a:t>Hopelessness/Helplessness</a:t>
            </a:r>
            <a:r>
              <a:rPr lang="en">
                <a:uFillTx/>
              </a:rPr>
              <a:t>: Holding ourselves responsible, feelings like there is not end, and the current </a:t>
            </a:r>
            <a:r>
              <a:rPr lang="en">
                <a:uFillTx/>
              </a:rPr>
              <a:t>struggle with repeat itself in the future.</a:t>
            </a:r>
            <a:endParaRPr>
              <a:uFillTx/>
            </a:endParaRPr>
          </a:p>
          <a:p>
            <a:pPr algn="l" indent="0" lvl="0" marL="0" rtl="0">
              <a:spcBef>
                <a:spcPts val="0"/>
              </a:spcBef>
              <a:spcAft>
                <a:spcPts val="0"/>
              </a:spcAft>
              <a:buNone/>
            </a:pPr>
            <a:r>
              <a:rPr lang="en">
                <a:uFillTx/>
              </a:rPr>
              <a:t>*</a:t>
            </a:r>
            <a:r>
              <a:rPr b="1" lang="en">
                <a:uFillTx/>
              </a:rPr>
              <a:t>Never do enough</a:t>
            </a:r>
            <a:r>
              <a:rPr lang="en">
                <a:uFillTx/>
              </a:rPr>
              <a:t>: Connected to systems of oppression; us </a:t>
            </a:r>
            <a:r>
              <a:rPr lang="en">
                <a:uFillTx/>
              </a:rPr>
              <a:t>versus</a:t>
            </a:r>
            <a:r>
              <a:rPr lang="en">
                <a:uFillTx/>
              </a:rPr>
              <a:t> them ideals, inferiority due to unrealistic expectations and a scarcity mentality.  We get these messages from large society and within our family. </a:t>
            </a:r>
            <a:endParaRPr>
              <a:uFillTx/>
            </a:endParaRPr>
          </a:p>
          <a:p>
            <a:pPr algn="l" indent="0" lvl="0" marL="0" rtl="0">
              <a:spcBef>
                <a:spcPts val="0"/>
              </a:spcBef>
              <a:spcAft>
                <a:spcPts val="0"/>
              </a:spcAft>
              <a:buNone/>
            </a:pPr>
            <a:r>
              <a:rPr lang="en">
                <a:uFillTx/>
              </a:rPr>
              <a:t>*</a:t>
            </a:r>
            <a:r>
              <a:rPr b="1" lang="en">
                <a:uFillTx/>
              </a:rPr>
              <a:t>Hypervigilance</a:t>
            </a:r>
            <a:r>
              <a:rPr lang="en">
                <a:uFillTx/>
              </a:rPr>
              <a:t>: Being solely focused on our jobs/careers to the </a:t>
            </a:r>
            <a:r>
              <a:rPr lang="en">
                <a:uFillTx/>
              </a:rPr>
              <a:t>exclusion of everything else.</a:t>
            </a:r>
            <a:endParaRPr>
              <a:uFillTx/>
            </a:endParaRPr>
          </a:p>
          <a:p>
            <a:pPr algn="l" indent="0" lvl="0" marL="0" rtl="0">
              <a:spcBef>
                <a:spcPts val="0"/>
              </a:spcBef>
              <a:spcAft>
                <a:spcPts val="0"/>
              </a:spcAft>
              <a:buNone/>
            </a:pPr>
            <a:r>
              <a:rPr lang="en">
                <a:uFillTx/>
              </a:rPr>
              <a:t>*</a:t>
            </a:r>
            <a:r>
              <a:rPr b="1" lang="en">
                <a:uFillTx/>
              </a:rPr>
              <a:t>Diminished Creativity:</a:t>
            </a:r>
            <a:r>
              <a:rPr lang="en">
                <a:uFillTx/>
              </a:rPr>
              <a:t> Decreases our joy as well as innovation at work.</a:t>
            </a:r>
            <a:endParaRPr>
              <a:uFillTx/>
            </a:endParaRPr>
          </a:p>
          <a:p>
            <a:pPr algn="l" indent="0" lvl="0" marL="0" rtl="0">
              <a:spcBef>
                <a:spcPts val="0"/>
              </a:spcBef>
              <a:spcAft>
                <a:spcPts val="0"/>
              </a:spcAft>
              <a:buNone/>
            </a:pPr>
            <a:r>
              <a:rPr lang="en">
                <a:uFillTx/>
              </a:rPr>
              <a:t>*</a:t>
            </a:r>
            <a:r>
              <a:rPr b="1" lang="en">
                <a:uFillTx/>
              </a:rPr>
              <a:t>Complexity:</a:t>
            </a:r>
            <a:r>
              <a:rPr lang="en">
                <a:uFillTx/>
              </a:rPr>
              <a:t> Can come from primary trauma experiences as well as a need for safety. A focus on complexity can be scary to see all the sides of us that we both like and dislike.</a:t>
            </a:r>
            <a:endParaRPr>
              <a:uFillTx/>
            </a:endParaRPr>
          </a:p>
          <a:p>
            <a:pPr algn="l" indent="0" lvl="0" marL="0" rtl="0">
              <a:spcBef>
                <a:spcPts val="0"/>
              </a:spcBef>
              <a:spcAft>
                <a:spcPts val="0"/>
              </a:spcAft>
              <a:buNone/>
            </a:pPr>
            <a:r>
              <a:rPr lang="en">
                <a:uFillTx/>
              </a:rPr>
              <a:t>*</a:t>
            </a:r>
            <a:r>
              <a:rPr b="1" lang="en">
                <a:uFillTx/>
              </a:rPr>
              <a:t>Minimizing:</a:t>
            </a:r>
            <a:r>
              <a:rPr lang="en">
                <a:uFillTx/>
              </a:rPr>
              <a:t> We start to need more and more extreme examples of pain and trauma in order to move us.</a:t>
            </a:r>
            <a:endParaRPr>
              <a:uFillTx/>
            </a:endParaRPr>
          </a:p>
          <a:p>
            <a:pPr algn="l" indent="0" lvl="0" marL="0" rtl="0">
              <a:spcBef>
                <a:spcPts val="0"/>
              </a:spcBef>
              <a:spcAft>
                <a:spcPts val="0"/>
              </a:spcAft>
              <a:buNone/>
            </a:pPr>
            <a:r>
              <a:rPr b="1" lang="en">
                <a:uFillTx/>
              </a:rPr>
              <a:t>*</a:t>
            </a:r>
            <a:r>
              <a:rPr b="1" lang="en">
                <a:uFillTx/>
              </a:rPr>
              <a:t>Dissociative</a:t>
            </a:r>
            <a:r>
              <a:rPr b="1" lang="en">
                <a:uFillTx/>
              </a:rPr>
              <a:t> moments: </a:t>
            </a:r>
            <a:r>
              <a:rPr lang="en">
                <a:uFillTx/>
              </a:rPr>
              <a:t>This happens when someone experiences </a:t>
            </a:r>
            <a:r>
              <a:rPr lang="en">
                <a:uFillTx/>
              </a:rPr>
              <a:t>intense</a:t>
            </a:r>
            <a:r>
              <a:rPr lang="en">
                <a:uFillTx/>
              </a:rPr>
              <a:t> and overwhelming feelings. These moments can happen more frequently for people with backgrounds similar to their clients or personal situations.</a:t>
            </a:r>
            <a:endParaRPr>
              <a:uFillTx/>
            </a:endParaRPr>
          </a:p>
          <a:p>
            <a:pPr algn="l" indent="0" lvl="0" marL="0" rtl="0">
              <a:spcBef>
                <a:spcPts val="0"/>
              </a:spcBef>
              <a:spcAft>
                <a:spcPts val="0"/>
              </a:spcAft>
              <a:buNone/>
            </a:pPr>
            <a:r>
              <a:rPr b="1" lang="en">
                <a:uFillTx/>
              </a:rPr>
              <a:t>*Guilt:</a:t>
            </a:r>
            <a:r>
              <a:rPr lang="en">
                <a:uFillTx/>
              </a:rPr>
              <a:t> One of the strongest responses as well as a good blocker of positive emotions/experiences. It can also block us from being present and experiencing positive life experiences.</a:t>
            </a:r>
            <a:endParaRPr>
              <a:uFillTx/>
            </a:endParaRPr>
          </a:p>
          <a:p>
            <a:pPr algn="l" indent="0" lvl="0" marL="0" rtl="0">
              <a:spcBef>
                <a:spcPts val="0"/>
              </a:spcBef>
              <a:spcAft>
                <a:spcPts val="0"/>
              </a:spcAft>
              <a:buNone/>
            </a:pPr>
            <a:r>
              <a:rPr b="1" lang="en">
                <a:uFillTx/>
              </a:rPr>
              <a:t>*Fear:</a:t>
            </a:r>
            <a:r>
              <a:rPr lang="en">
                <a:uFillTx/>
              </a:rPr>
              <a:t> It can make us feel vulnerable which at times feels unsafe as well as if we are experiencing a life and death situation. </a:t>
            </a:r>
            <a:endParaRPr>
              <a:uFillTx/>
            </a:endParaRPr>
          </a:p>
          <a:p>
            <a:pPr algn="l" indent="0" lvl="0" marL="0" rtl="0">
              <a:spcBef>
                <a:spcPts val="0"/>
              </a:spcBef>
              <a:spcAft>
                <a:spcPts val="0"/>
              </a:spcAft>
              <a:buNone/>
            </a:pPr>
            <a:r>
              <a:rPr b="1" lang="en">
                <a:uFillTx/>
              </a:rPr>
              <a:t>*Inability to Empathize/Numbing:</a:t>
            </a:r>
            <a:r>
              <a:rPr lang="en">
                <a:uFillTx/>
              </a:rPr>
              <a:t> Often as a result of too much stimuli in our lives as well as the seduction of adrenaline. When we are under </a:t>
            </a:r>
            <a:r>
              <a:rPr lang="en">
                <a:uFillTx/>
              </a:rPr>
              <a:t>constant</a:t>
            </a:r>
            <a:r>
              <a:rPr lang="en">
                <a:uFillTx/>
              </a:rPr>
              <a:t> movement/energy/crisis it is hard to return to a more stable, balanced emotional state.  PAGE 107</a:t>
            </a:r>
            <a:endParaRPr>
              <a:uFillTx/>
            </a:endParaRPr>
          </a:p>
          <a:p>
            <a:pPr algn="l" indent="0" lvl="0" marL="0" rtl="0">
              <a:spcBef>
                <a:spcPts val="0"/>
              </a:spcBef>
              <a:spcAft>
                <a:spcPts val="0"/>
              </a:spcAft>
              <a:buNone/>
            </a:pPr>
            <a:r>
              <a:rPr b="1" lang="en">
                <a:uFillTx/>
              </a:rPr>
              <a:t>*Addictions:</a:t>
            </a:r>
            <a:r>
              <a:rPr lang="en">
                <a:uFillTx/>
              </a:rPr>
              <a:t> not only to substances, food, and </a:t>
            </a:r>
            <a:r>
              <a:rPr lang="en">
                <a:uFillTx/>
              </a:rPr>
              <a:t>possibly</a:t>
            </a:r>
            <a:r>
              <a:rPr lang="en">
                <a:uFillTx/>
              </a:rPr>
              <a:t> sex...this also happens with adrenaline. </a:t>
            </a:r>
            <a:endParaRPr>
              <a:uFillTx/>
            </a:endParaRPr>
          </a:p>
          <a:p>
            <a:pPr algn="l" indent="0" lvl="0" marL="0" rtl="0">
              <a:spcBef>
                <a:spcPts val="0"/>
              </a:spcBef>
              <a:spcAft>
                <a:spcPts val="0"/>
              </a:spcAft>
              <a:buNone/>
            </a:pPr>
            <a:r>
              <a:rPr b="1" lang="en">
                <a:uFillTx/>
              </a:rPr>
              <a:t>*Grandiosity:</a:t>
            </a:r>
            <a:r>
              <a:rPr lang="en">
                <a:uFillTx/>
              </a:rPr>
              <a:t> When our work becomes our identity and we become attached to helping/saving/rescuing and being a part of the crisis/drama of another person’s life because it helps us feel needed and useful. </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4.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1" name="Shape 13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2" name="Google Shape;132;gdbad5585d0a30b4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3" name="Google Shape;133;gdbad5585d0a30b4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5.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6" name="Shape 13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7" name="Google Shape;137;gdbad5585d0a30b4_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8" name="Google Shape;138;gdbad5585d0a30b4_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6.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3" name="Shape 14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4" name="Google Shape;144;gdbad5585d0a30b4_1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5" name="Google Shape;145;gdbad5585d0a30b4_1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7.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9" name="Shape 15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0" name="Google Shape;160;g462b9a383f2bc8c_1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1" name="Google Shape;161;g462b9a383f2bc8c_1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-Created in 2009 by NASW</a:t>
            </a:r>
            <a:endParaRPr>
              <a:uFillTx/>
            </a:endParaRPr>
          </a:p>
          <a:p>
            <a:pPr algn="l" indent="0" lvl="0" marL="0" rtl="0">
              <a:spcBef>
                <a:spcPts val="0"/>
              </a:spcBef>
              <a:spcAft>
                <a:spcPts val="0"/>
              </a:spcAft>
              <a:buNone/>
            </a:pPr>
            <a:r>
              <a:rPr lang="en">
                <a:uFillTx/>
              </a:rPr>
              <a:t>-Policy Statement on Self-Care</a:t>
            </a:r>
            <a:endParaRPr>
              <a:uFillTx/>
            </a:endParaRPr>
          </a:p>
          <a:p>
            <a:pPr algn="l" indent="0" lvl="0" marL="0" rtl="0">
              <a:spcBef>
                <a:spcPts val="0"/>
              </a:spcBef>
              <a:spcAft>
                <a:spcPts val="0"/>
              </a:spcAft>
              <a:buNone/>
            </a:pPr>
            <a:r>
              <a:rPr lang="en">
                <a:uFillTx/>
              </a:rPr>
              <a:t>-Has about 11 statements in it. </a:t>
            </a:r>
            <a:endParaRPr>
              <a:uFillTx/>
            </a:endParaRPr>
          </a:p>
          <a:p>
            <a:pPr algn="l" indent="0" lvl="0" marL="0" rtl="0">
              <a:spcBef>
                <a:spcPts val="0"/>
              </a:spcBef>
              <a:spcAft>
                <a:spcPts val="0"/>
              </a:spcAft>
              <a:buNone/>
            </a:pPr>
            <a:r>
              <a:rPr lang="en">
                <a:uFillTx/>
              </a:rPr>
              <a:t>-The link has </a:t>
            </a:r>
            <a:r>
              <a:rPr lang="en">
                <a:uFillTx/>
              </a:rPr>
              <a:t>information about the policy.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8.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4" name="Shape 15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5" name="Google Shape;155;g3ac929dc1b45aa24_2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6" name="Google Shape;156;g3ac929dc1b45aa24_2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Was it supervisor? Mentor? Professor? Older SW? Family member? Partner??</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9.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5" name="Shape 16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6" name="Google Shape;166;g462b9a383f2bc8c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7" name="Google Shape;167;g462b9a383f2bc8c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8" name="Shape 5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9" name="Google Shape;59;g39decbf07e884e1c_4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0" name="Google Shape;60;g39decbf07e884e1c_4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0.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1" name="Shape 17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2" name="Google Shape;172;g462b9a383f2bc8c_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3" name="Google Shape;173;g462b9a383f2bc8c_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6" name="Shape 17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7" name="Google Shape;177;g3ac929dc1b45aa24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8" name="Google Shape;178;g3ac929dc1b45aa24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2.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1" name="Shape 18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2" name="Google Shape;182;g462b9a383f2bc8c_1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3" name="Google Shape;183;g462b9a383f2bc8c_1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3.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6" name="Shape 18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7" name="Google Shape;187;g45adfb8a4b5311cd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8" name="Google Shape;188;g45adfb8a4b5311cd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Prioritize: explore you </a:t>
            </a:r>
            <a:r>
              <a:rPr lang="en">
                <a:uFillTx/>
              </a:rPr>
              <a:t>interferes, set a goal and </a:t>
            </a:r>
            <a:r>
              <a:rPr lang="en">
                <a:uFillTx/>
              </a:rPr>
              <a:t>incorporate</a:t>
            </a:r>
            <a:r>
              <a:rPr lang="en">
                <a:uFillTx/>
              </a:rPr>
              <a:t> your interests into a dailly schedule. </a:t>
            </a:r>
            <a:endParaRPr>
              <a:uFillTx/>
            </a:endParaRPr>
          </a:p>
          <a:p>
            <a:pPr algn="l" indent="0" lvl="0" marL="0" rtl="0">
              <a:spcBef>
                <a:spcPts val="0"/>
              </a:spcBef>
              <a:spcAft>
                <a:spcPts val="0"/>
              </a:spcAft>
              <a:buNone/>
            </a:pPr>
            <a:r>
              <a:rPr lang="en">
                <a:uFillTx/>
              </a:rPr>
              <a:t>Act and Access; Create a goal and work on figuring out what is working and what is not along with making adjustments along the way.</a:t>
            </a:r>
            <a:endParaRPr>
              <a:uFillTx/>
            </a:endParaRPr>
          </a:p>
          <a:p>
            <a:pPr algn="l" indent="0" lvl="0" marL="0" rtl="0">
              <a:spcBef>
                <a:spcPts val="0"/>
              </a:spcBef>
              <a:spcAft>
                <a:spcPts val="0"/>
              </a:spcAft>
              <a:buNone/>
            </a:pPr>
            <a:r>
              <a:rPr lang="en">
                <a:uFillTx/>
              </a:rPr>
              <a:t>Connect: Both internally and externally with others not in the field.  Also, someone who will hold you accountable to your self-care goals. </a:t>
            </a:r>
            <a:endParaRPr>
              <a:uFillTx/>
            </a:endParaRPr>
          </a:p>
          <a:p>
            <a:pPr algn="l" indent="0" lvl="0" marL="0" rtl="0">
              <a:spcBef>
                <a:spcPts val="0"/>
              </a:spcBef>
              <a:spcAft>
                <a:spcPts val="0"/>
              </a:spcAft>
              <a:buNone/>
            </a:pPr>
            <a:r>
              <a:rPr lang="en">
                <a:uFillTx/>
              </a:rPr>
              <a:t>Thrive: Fully engaged in your self care plan.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4.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1" name="Shape 19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2" name="Google Shape;192;g45adfb8a4b5311cd_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3" name="Google Shape;193;g45adfb8a4b5311cd_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To </a:t>
            </a:r>
            <a:r>
              <a:rPr lang="en">
                <a:uFillTx/>
              </a:rPr>
              <a:t>understand anything, building awareness is the first step. This is often a slowing down to be honest in how we are feeling.</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lang="en">
                <a:uFillTx/>
              </a:rPr>
              <a:t>Peter Levine described the term as “felt sense“ where you are and how you are feeling moment to moment.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5.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8" name="Shape 19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9" name="Google Shape;199;g637880904211a855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0" name="Google Shape;200;g637880904211a855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298450" lvl="0" marL="457200" rtl="0">
              <a:spcBef>
                <a:spcPts val="0"/>
              </a:spcBef>
              <a:spcAft>
                <a:spcPts val="0"/>
              </a:spcAft>
              <a:buSzPts val="1100"/>
              <a:buAutoNum type="arabicPeriod"/>
            </a:pPr>
            <a:r>
              <a:rPr lang="en">
                <a:uFillTx/>
              </a:rPr>
              <a:t>Felt Sense: Concept created by Dr. Peter Levine. </a:t>
            </a:r>
            <a:r>
              <a:rPr lang="en">
                <a:uFillTx/>
              </a:rPr>
              <a:t>It’s the idea of understanding where you are and how you feel moment to moment. According to Dr. Levine, we have built in mechanisms that help respond to and move towards natural resolutions of trauma.  It also a bodily awareness of a situation, person or event. An internal awareness or aura that brings together everything you know and feel together. </a:t>
            </a:r>
            <a:endParaRPr>
              <a:uFillTx/>
            </a:endParaRPr>
          </a:p>
          <a:p>
            <a:pPr algn="l" indent="0" lvl="0" marL="0" rtl="0">
              <a:spcBef>
                <a:spcPts val="0"/>
              </a:spcBef>
              <a:spcAft>
                <a:spcPts val="0"/>
              </a:spcAft>
              <a:buNone/>
            </a:pPr>
            <a:r>
              <a:rPr>
                <a:uFillTx/>
              </a:rPr>
              <a:t/>
            </a:r>
            <a:endParaRPr>
              <a:uFillTx/>
            </a:endParaRPr>
          </a:p>
          <a:p>
            <a:pPr algn="l" indent="-298450" lvl="0" marL="457200" rtl="0">
              <a:spcBef>
                <a:spcPts val="0"/>
              </a:spcBef>
              <a:spcAft>
                <a:spcPts val="0"/>
              </a:spcAft>
              <a:buSzPts val="1100"/>
              <a:buAutoNum type="arabicPeriod"/>
            </a:pPr>
            <a:r>
              <a:rPr lang="en">
                <a:uFillTx/>
              </a:rPr>
              <a:t>Slowing Down; take time, notice, being present, observing and seeing. </a:t>
            </a:r>
            <a:endParaRPr>
              <a:uFillTx/>
            </a:endParaRPr>
          </a:p>
          <a:p>
            <a:pPr algn="l" indent="0" lvl="0" marL="457200" rtl="0">
              <a:spcBef>
                <a:spcPts val="0"/>
              </a:spcBef>
              <a:spcAft>
                <a:spcPts val="0"/>
              </a:spcAft>
              <a:buNone/>
            </a:pPr>
            <a:r>
              <a:rPr>
                <a:uFillTx/>
              </a:rPr>
              <a:t/>
            </a:r>
            <a:endParaRPr>
              <a:uFillTx/>
            </a:endParaRPr>
          </a:p>
          <a:p>
            <a:pPr algn="l" indent="-298450" lvl="0" marL="457200" rtl="0">
              <a:spcBef>
                <a:spcPts val="0"/>
              </a:spcBef>
              <a:spcAft>
                <a:spcPts val="0"/>
              </a:spcAft>
              <a:buSzPts val="1100"/>
              <a:buAutoNum type="arabicPeriod"/>
            </a:pPr>
            <a:r>
              <a:rPr lang="en">
                <a:uFillTx/>
              </a:rPr>
              <a:t> Meditation practice; can be prayer, breathing, mindful movement (like yoga, qigong and any other purposeful movement practice).</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6.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3" name="Shape 20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4" name="Google Shape;204;g3ac929dc1b45aa24_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5" name="Google Shape;205;g3ac929dc1b45aa24_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7.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0" name="Shape 21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1" name="Google Shape;211;g3ac929dc1b45aa24_1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2" name="Google Shape;212;g3ac929dc1b45aa24_1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8.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 name="Shape 21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6" name="Google Shape;216;g3ac929dc1b45aa24_1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7" name="Google Shape;217;g3ac929dc1b45aa24_1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9.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0" name="Shape 22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1" name="Google Shape;221;g3ac929dc1b45aa24_1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2" name="Google Shape;222;g3ac929dc1b45aa24_1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Mindfulness exercise.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3.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3" name="Shape 6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4" name="Google Shape;64;g39decbf07e884e1c_5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5" name="Google Shape;65;g39decbf07e884e1c_5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298450" lvl="0" marL="457200" rtl="0">
              <a:spcBef>
                <a:spcPts val="0"/>
              </a:spcBef>
              <a:spcAft>
                <a:spcPts val="0"/>
              </a:spcAft>
              <a:buSzPts val="1100"/>
              <a:buAutoNum type="arabicPeriod"/>
            </a:pPr>
            <a:r>
              <a:rPr lang="en">
                <a:uFillTx/>
              </a:rPr>
              <a:t>Informal Poll and flashback to Research 1 and Research 2 (for those from GVSU)</a:t>
            </a:r>
            <a:endParaRPr>
              <a:uFillTx/>
            </a:endParaRPr>
          </a:p>
          <a:p>
            <a:pPr algn="l" indent="-298450" lvl="0" marL="457200" rtl="0">
              <a:spcBef>
                <a:spcPts val="0"/>
              </a:spcBef>
              <a:spcAft>
                <a:spcPts val="0"/>
              </a:spcAft>
              <a:buSzPts val="1100"/>
              <a:buAutoNum type="arabicPeriod"/>
            </a:pPr>
            <a:r>
              <a:rPr lang="en">
                <a:uFillTx/>
              </a:rPr>
              <a:t>Did you talk </a:t>
            </a:r>
            <a:r>
              <a:rPr lang="en">
                <a:uFillTx/>
              </a:rPr>
              <a:t>about trauma in your classes or have a professor bring this up in class?</a:t>
            </a:r>
            <a:endParaRPr>
              <a:uFillTx/>
            </a:endParaRPr>
          </a:p>
          <a:p>
            <a:pPr algn="l" indent="-298450" lvl="0" marL="457200" rtl="0">
              <a:spcBef>
                <a:spcPts val="0"/>
              </a:spcBef>
              <a:spcAft>
                <a:spcPts val="0"/>
              </a:spcAft>
              <a:buSzPts val="1100"/>
              <a:buAutoNum type="arabicPeriod"/>
            </a:pPr>
            <a:r>
              <a:rPr lang="en">
                <a:uFillTx/>
              </a:rPr>
              <a:t>What about a supervisor/mentor or other </a:t>
            </a:r>
            <a:r>
              <a:rPr lang="en">
                <a:uFillTx/>
              </a:rPr>
              <a:t>colleague</a:t>
            </a:r>
            <a:r>
              <a:rPr lang="en">
                <a:uFillTx/>
              </a:rPr>
              <a:t>?</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lang="en">
                <a:uFillTx/>
              </a:rPr>
              <a:t>We cannot talk about issues of trauma without having a working </a:t>
            </a:r>
            <a:r>
              <a:rPr lang="en">
                <a:uFillTx/>
              </a:rPr>
              <a:t>definition</a:t>
            </a:r>
            <a:r>
              <a:rPr lang="en">
                <a:uFillTx/>
              </a:rPr>
              <a:t> of trauma. </a:t>
            </a:r>
            <a:endParaRPr>
              <a:uFillTx/>
            </a:endParaRPr>
          </a:p>
          <a:p>
            <a:pPr algn="l" indent="0" lvl="0" marL="45720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4.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8" name="Shape 6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9" name="Google Shape;69;g39decbf07e884e1c_5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0" name="Google Shape;70;g39decbf07e884e1c_5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5.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4" name="Shape 7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5" name="Google Shape;75;g39decbf07e884e1c_6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6" name="Google Shape;76;g39decbf07e884e1c_6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-Intrusive symptoms: recurrent, involuntary or intrusive memories, nightmares, </a:t>
            </a:r>
            <a:r>
              <a:rPr lang="en">
                <a:uFillTx/>
              </a:rPr>
              <a:t>dissociative</a:t>
            </a:r>
            <a:r>
              <a:rPr lang="en">
                <a:uFillTx/>
              </a:rPr>
              <a:t> reactions (flashbacks that can be brief to complete loss of consciousness), </a:t>
            </a:r>
            <a:r>
              <a:rPr lang="en">
                <a:uFillTx/>
              </a:rPr>
              <a:t>intense and prolonged distress after exposure, and </a:t>
            </a:r>
            <a:r>
              <a:rPr lang="en">
                <a:uFillTx/>
              </a:rPr>
              <a:t>physiological</a:t>
            </a:r>
            <a:r>
              <a:rPr lang="en">
                <a:uFillTx/>
              </a:rPr>
              <a:t> reactivity (must meet 1 out of 5 of these). </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lang="en">
                <a:uFillTx/>
              </a:rPr>
              <a:t>-Avoidance: trauma related thoughts/feelings, trauma related external reminders (like people, places, situations or thing).</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lang="en">
                <a:uFillTx/>
              </a:rPr>
              <a:t>-Negative changes in thoughts/mood: inability to recall key features of the traumatic event, persistent and often negative beliefs/expectations about </a:t>
            </a:r>
            <a:r>
              <a:rPr lang="en">
                <a:uFillTx/>
              </a:rPr>
              <a:t>oneself</a:t>
            </a:r>
            <a:r>
              <a:rPr lang="en">
                <a:uFillTx/>
              </a:rPr>
              <a:t> ( I am bad, everyone is bad the world is bad), persistent distorted blame for self or others ( I should have done something different even if the person was a child and didn’t have the capacity to do something different), trauma related emotions like shame, fear, guilt, horror, diminished interest in things, feeling alienated from others, and constricted affect.</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lang="en">
                <a:uFillTx/>
              </a:rPr>
              <a:t>-Changes in behavior: irritable or aggressive behaviors, self-</a:t>
            </a:r>
            <a:r>
              <a:rPr lang="en">
                <a:uFillTx/>
              </a:rPr>
              <a:t>destructive</a:t>
            </a:r>
            <a:r>
              <a:rPr lang="en">
                <a:uFillTx/>
              </a:rPr>
              <a:t> behaviors, hyper vigilance, exaggerated startle response, problems with concentration, and  sleep disturbance.</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6.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0" name="Shape 8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1" name="Google Shape;81;g39decbf07e884e1c_7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2" name="Google Shape;82;g39decbf07e884e1c_7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7.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6" name="Shape 8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7" name="Google Shape;87;g39decbf07e884e1c_7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8" name="Google Shape;88;g39decbf07e884e1c_7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8.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7" name="Shape 9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8" name="Google Shape;98;g224226273a47be18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9" name="Google Shape;99;g224226273a47be18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-Trauma that most of our clients experiences is the primary </a:t>
            </a:r>
            <a:r>
              <a:rPr lang="en">
                <a:uFillTx/>
              </a:rPr>
              <a:t>factor in our own stress and trauma through our professions. This is especially true as many of us feel drawn to the profession due to our own needs to understand our own life </a:t>
            </a:r>
            <a:r>
              <a:rPr lang="en">
                <a:uFillTx/>
              </a:rPr>
              <a:t>experiences</a:t>
            </a:r>
            <a:r>
              <a:rPr lang="en">
                <a:uFillTx/>
              </a:rPr>
              <a:t>.</a:t>
            </a:r>
            <a:endParaRPr>
              <a:uFillTx/>
            </a:endParaRPr>
          </a:p>
          <a:p>
            <a:pPr algn="l" indent="0" lvl="0" marL="0" rtl="0">
              <a:spcBef>
                <a:spcPts val="0"/>
              </a:spcBef>
              <a:spcAft>
                <a:spcPts val="0"/>
              </a:spcAft>
              <a:buNone/>
            </a:pPr>
            <a:r>
              <a:rPr lang="en">
                <a:uFillTx/>
              </a:rPr>
              <a:t> </a:t>
            </a:r>
            <a:endParaRPr>
              <a:uFillTx/>
            </a:endParaRPr>
          </a:p>
          <a:p>
            <a:pPr algn="l" indent="0" lvl="0" marL="0" rtl="0">
              <a:spcBef>
                <a:spcPts val="0"/>
              </a:spcBef>
              <a:spcAft>
                <a:spcPts val="0"/>
              </a:spcAft>
              <a:buNone/>
            </a:pPr>
            <a:r>
              <a:rPr lang="en">
                <a:uFillTx/>
              </a:rPr>
              <a:t>-It become very cyclical; we feel drawn to work with those in need without understanding our own needs and that has us working harder to help others in the hopes of understands others and therefore ourselves.</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lang="en">
                <a:uFillTx/>
              </a:rPr>
              <a:t>-In the process, we forget to take care of ourselves. How many time do we forget to take a lunch, a day off, a weekend off or even a vacation? </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lang="en">
                <a:uFillTx/>
              </a:rPr>
              <a:t>-</a:t>
            </a:r>
            <a:r>
              <a:rPr lang="en">
                <a:uFillTx/>
              </a:rPr>
              <a:t>Let's</a:t>
            </a:r>
            <a:r>
              <a:rPr lang="en">
                <a:uFillTx/>
              </a:rPr>
              <a:t> look at some of the response that can come from trauma:</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9.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4" name="Shape 10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5" name="Google Shape;105;g224226273a47be18_1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6" name="Google Shape;106;g224226273a47be18_1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298450" lvl="0" marL="457200" rtl="0">
              <a:spcBef>
                <a:spcPts val="0"/>
              </a:spcBef>
              <a:spcAft>
                <a:spcPts val="0"/>
              </a:spcAft>
              <a:buSzPts val="1100"/>
              <a:buAutoNum type="arabicPeriod"/>
            </a:pPr>
            <a:r>
              <a:rPr lang="en">
                <a:uFillTx/>
              </a:rPr>
              <a:t>D</a:t>
            </a:r>
            <a:r>
              <a:rPr lang="en">
                <a:uFillTx/>
              </a:rPr>
              <a:t>oes your supervisor or other person talk to you about secondary trauma?</a:t>
            </a:r>
            <a:endParaRPr>
              <a:uFillTx/>
            </a:endParaRPr>
          </a:p>
          <a:p>
            <a:pPr algn="l" indent="0" lvl="0" marL="457200" rtl="0">
              <a:spcBef>
                <a:spcPts val="0"/>
              </a:spcBef>
              <a:spcAft>
                <a:spcPts val="0"/>
              </a:spcAft>
              <a:buNone/>
            </a:pPr>
            <a:r>
              <a:rPr>
                <a:uFillTx/>
              </a:rPr>
              <a:t/>
            </a:r>
            <a:endParaRPr>
              <a:uFillTx/>
            </a:endParaRPr>
          </a:p>
          <a:p>
            <a:pPr algn="l" indent="-298450" lvl="0" marL="457200" rtl="0">
              <a:spcBef>
                <a:spcPts val="0"/>
              </a:spcBef>
              <a:spcAft>
                <a:spcPts val="0"/>
              </a:spcAft>
              <a:buSzPts val="1100"/>
              <a:buAutoNum type="arabicPeriod"/>
            </a:pPr>
            <a:r>
              <a:rPr lang="en">
                <a:uFillTx/>
              </a:rPr>
              <a:t>Does your agency have specific policies or procedures in place to address the trauma exposure you receive from clients?</a:t>
            </a:r>
            <a:endParaRPr>
              <a:uFillTx/>
            </a:endParaRPr>
          </a:p>
          <a:p>
            <a:pPr algn="l" indent="0" lvl="0" marL="457200" rtl="0">
              <a:spcBef>
                <a:spcPts val="0"/>
              </a:spcBef>
              <a:spcAft>
                <a:spcPts val="0"/>
              </a:spcAft>
              <a:buNone/>
            </a:pPr>
            <a:r>
              <a:rPr>
                <a:uFillTx/>
              </a:rPr>
              <a:t/>
            </a:r>
            <a:endParaRPr>
              <a:uFillTx/>
            </a:endParaRPr>
          </a:p>
          <a:p>
            <a:pPr algn="l" indent="-298450" lvl="0" marL="457200" rtl="0">
              <a:spcBef>
                <a:spcPts val="0"/>
              </a:spcBef>
              <a:spcAft>
                <a:spcPts val="0"/>
              </a:spcAft>
              <a:buSzPts val="1100"/>
              <a:buAutoNum type="arabicPeriod"/>
            </a:pPr>
            <a:r>
              <a:rPr lang="en">
                <a:uFillTx/>
              </a:rPr>
              <a:t>Do you know where to go (outside the agency) if you are having problems?</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slideLayouts/_rels/slideLayout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0.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2.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3.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4.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5.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6.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7.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8.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9.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slideLayout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itle">
  <p:cSld name="TITLE">
    <p:bg>
      <p:bgPr>
        <a:solidFill>
          <a:schemeClr val="dk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Shape 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 name="Google Shape;10;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9144000" cy="3429000"/>
          </a:xfrm>
          <a:prstGeom prst="rect">
            <a:avLst/>
          </a:prstGeom>
          <a:solidFill>
            <a:schemeClr val="lt1"/>
          </a:solid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 name="Google Shape;11;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392150"/>
            <a:ext cx="8520600" cy="26904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ctr" lvl="0">
              <a:spcBef>
                <a:spcPts val="0"/>
              </a:spcBef>
              <a:spcAft>
                <a:spcPts val="0"/>
              </a:spcAft>
              <a:buSzPts val="8000"/>
              <a:buNone/>
              <a:defRPr sz="8000">
                <a:uFillTx/>
              </a:defRPr>
            </a:lvl1pPr>
            <a:lvl2pPr algn="ctr" lvl="1">
              <a:spcBef>
                <a:spcPts val="0"/>
              </a:spcBef>
              <a:spcAft>
                <a:spcPts val="0"/>
              </a:spcAft>
              <a:buSzPts val="8000"/>
              <a:buNone/>
              <a:defRPr sz="8000">
                <a:uFillTx/>
              </a:defRPr>
            </a:lvl2pPr>
            <a:lvl3pPr algn="ctr" lvl="2">
              <a:spcBef>
                <a:spcPts val="0"/>
              </a:spcBef>
              <a:spcAft>
                <a:spcPts val="0"/>
              </a:spcAft>
              <a:buSzPts val="8000"/>
              <a:buNone/>
              <a:defRPr sz="8000">
                <a:uFillTx/>
              </a:defRPr>
            </a:lvl3pPr>
            <a:lvl4pPr algn="ctr" lvl="3">
              <a:spcBef>
                <a:spcPts val="0"/>
              </a:spcBef>
              <a:spcAft>
                <a:spcPts val="0"/>
              </a:spcAft>
              <a:buSzPts val="8000"/>
              <a:buNone/>
              <a:defRPr sz="8000">
                <a:uFillTx/>
              </a:defRPr>
            </a:lvl4pPr>
            <a:lvl5pPr algn="ctr" lvl="4">
              <a:spcBef>
                <a:spcPts val="0"/>
              </a:spcBef>
              <a:spcAft>
                <a:spcPts val="0"/>
              </a:spcAft>
              <a:buSzPts val="8000"/>
              <a:buNone/>
              <a:defRPr sz="8000">
                <a:uFillTx/>
              </a:defRPr>
            </a:lvl5pPr>
            <a:lvl6pPr algn="ctr" lvl="5">
              <a:spcBef>
                <a:spcPts val="0"/>
              </a:spcBef>
              <a:spcAft>
                <a:spcPts val="0"/>
              </a:spcAft>
              <a:buSzPts val="8000"/>
              <a:buNone/>
              <a:defRPr sz="8000">
                <a:uFillTx/>
              </a:defRPr>
            </a:lvl6pPr>
            <a:lvl7pPr algn="ctr" lvl="6">
              <a:spcBef>
                <a:spcPts val="0"/>
              </a:spcBef>
              <a:spcAft>
                <a:spcPts val="0"/>
              </a:spcAft>
              <a:buSzPts val="8000"/>
              <a:buNone/>
              <a:defRPr sz="8000">
                <a:uFillTx/>
              </a:defRPr>
            </a:lvl7pPr>
            <a:lvl8pPr algn="ctr" lvl="7">
              <a:spcBef>
                <a:spcPts val="0"/>
              </a:spcBef>
              <a:spcAft>
                <a:spcPts val="0"/>
              </a:spcAft>
              <a:buSzPts val="8000"/>
              <a:buNone/>
              <a:defRPr sz="8000">
                <a:uFillTx/>
              </a:defRPr>
            </a:lvl8pPr>
            <a:lvl9pPr algn="ctr" lvl="8">
              <a:spcBef>
                <a:spcPts val="0"/>
              </a:spcBef>
              <a:spcAft>
                <a:spcPts val="0"/>
              </a:spcAft>
              <a:buSzPts val="8000"/>
              <a:buNone/>
              <a:defRPr sz="80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 name="Google Shape;12;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3890400"/>
            <a:ext cx="8520600" cy="706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ctr" lvl="0">
              <a:lnSpc>
                <a:spcPct val="100000"/>
              </a:lnSpc>
              <a:spcBef>
                <a:spcPts val="0"/>
              </a:spcBef>
              <a:spcAft>
                <a:spcPts val="0"/>
              </a:spcAft>
              <a:buClr>
                <a:schemeClr val="accent1"/>
              </a:buClr>
              <a:buSzPts val="2100"/>
              <a:buNone/>
              <a:defRPr b="1" sz="2100">
                <a:solidFill>
                  <a:schemeClr val="accent1"/>
                </a:solidFill>
                <a:uFillTx/>
              </a:defRPr>
            </a:lvl1pPr>
            <a:lvl2pPr algn="ctr" lvl="1">
              <a:lnSpc>
                <a:spcPct val="100000"/>
              </a:lnSpc>
              <a:spcBef>
                <a:spcPts val="0"/>
              </a:spcBef>
              <a:spcAft>
                <a:spcPts val="0"/>
              </a:spcAft>
              <a:buClr>
                <a:schemeClr val="accent1"/>
              </a:buClr>
              <a:buSzPts val="2100"/>
              <a:buNone/>
              <a:defRPr b="1" sz="2100">
                <a:solidFill>
                  <a:schemeClr val="accent1"/>
                </a:solidFill>
                <a:uFillTx/>
              </a:defRPr>
            </a:lvl2pPr>
            <a:lvl3pPr algn="ctr" lvl="2">
              <a:lnSpc>
                <a:spcPct val="100000"/>
              </a:lnSpc>
              <a:spcBef>
                <a:spcPts val="0"/>
              </a:spcBef>
              <a:spcAft>
                <a:spcPts val="0"/>
              </a:spcAft>
              <a:buClr>
                <a:schemeClr val="accent1"/>
              </a:buClr>
              <a:buSzPts val="2100"/>
              <a:buNone/>
              <a:defRPr b="1" sz="2100">
                <a:solidFill>
                  <a:schemeClr val="accent1"/>
                </a:solidFill>
                <a:uFillTx/>
              </a:defRPr>
            </a:lvl3pPr>
            <a:lvl4pPr algn="ctr" lvl="3">
              <a:lnSpc>
                <a:spcPct val="100000"/>
              </a:lnSpc>
              <a:spcBef>
                <a:spcPts val="0"/>
              </a:spcBef>
              <a:spcAft>
                <a:spcPts val="0"/>
              </a:spcAft>
              <a:buClr>
                <a:schemeClr val="accent1"/>
              </a:buClr>
              <a:buSzPts val="2100"/>
              <a:buNone/>
              <a:defRPr b="1" sz="2100">
                <a:solidFill>
                  <a:schemeClr val="accent1"/>
                </a:solidFill>
                <a:uFillTx/>
              </a:defRPr>
            </a:lvl4pPr>
            <a:lvl5pPr algn="ctr" lvl="4">
              <a:lnSpc>
                <a:spcPct val="100000"/>
              </a:lnSpc>
              <a:spcBef>
                <a:spcPts val="0"/>
              </a:spcBef>
              <a:spcAft>
                <a:spcPts val="0"/>
              </a:spcAft>
              <a:buClr>
                <a:schemeClr val="accent1"/>
              </a:buClr>
              <a:buSzPts val="2100"/>
              <a:buNone/>
              <a:defRPr b="1" sz="2100">
                <a:solidFill>
                  <a:schemeClr val="accent1"/>
                </a:solidFill>
                <a:uFillTx/>
              </a:defRPr>
            </a:lvl5pPr>
            <a:lvl6pPr algn="ctr" lvl="5">
              <a:lnSpc>
                <a:spcPct val="100000"/>
              </a:lnSpc>
              <a:spcBef>
                <a:spcPts val="0"/>
              </a:spcBef>
              <a:spcAft>
                <a:spcPts val="0"/>
              </a:spcAft>
              <a:buClr>
                <a:schemeClr val="accent1"/>
              </a:buClr>
              <a:buSzPts val="2100"/>
              <a:buNone/>
              <a:defRPr b="1" sz="2100">
                <a:solidFill>
                  <a:schemeClr val="accent1"/>
                </a:solidFill>
                <a:uFillTx/>
              </a:defRPr>
            </a:lvl6pPr>
            <a:lvl7pPr algn="ctr" lvl="6">
              <a:lnSpc>
                <a:spcPct val="100000"/>
              </a:lnSpc>
              <a:spcBef>
                <a:spcPts val="0"/>
              </a:spcBef>
              <a:spcAft>
                <a:spcPts val="0"/>
              </a:spcAft>
              <a:buClr>
                <a:schemeClr val="accent1"/>
              </a:buClr>
              <a:buSzPts val="2100"/>
              <a:buNone/>
              <a:defRPr b="1" sz="2100">
                <a:solidFill>
                  <a:schemeClr val="accent1"/>
                </a:solidFill>
                <a:uFillTx/>
              </a:defRPr>
            </a:lvl7pPr>
            <a:lvl8pPr algn="ctr" lvl="7">
              <a:lnSpc>
                <a:spcPct val="100000"/>
              </a:lnSpc>
              <a:spcBef>
                <a:spcPts val="0"/>
              </a:spcBef>
              <a:spcAft>
                <a:spcPts val="0"/>
              </a:spcAft>
              <a:buClr>
                <a:schemeClr val="accent1"/>
              </a:buClr>
              <a:buSzPts val="2100"/>
              <a:buNone/>
              <a:defRPr b="1" sz="2100">
                <a:solidFill>
                  <a:schemeClr val="accent1"/>
                </a:solidFill>
                <a:uFillTx/>
              </a:defRPr>
            </a:lvl8pPr>
            <a:lvl9pPr algn="ctr" lvl="8">
              <a:lnSpc>
                <a:spcPct val="100000"/>
              </a:lnSpc>
              <a:spcBef>
                <a:spcPts val="0"/>
              </a:spcBef>
              <a:spcAft>
                <a:spcPts val="0"/>
              </a:spcAft>
              <a:buClr>
                <a:schemeClr val="accent1"/>
              </a:buClr>
              <a:buSzPts val="2100"/>
              <a:buNone/>
              <a:defRPr b="1" sz="2100">
                <a:solidFill>
                  <a:schemeClr val="accent1"/>
                </a:solidFill>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 name="Google Shape;13;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BIG_NUMBER">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6" name="Shape 4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7" name="Google Shape;47;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hasCustomPrompt="1"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40275"/>
            <a:ext cx="8520600" cy="1981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lvl1pPr algn="ctr" lvl="0">
              <a:spcBef>
                <a:spcPts val="0"/>
              </a:spcBef>
              <a:spcAft>
                <a:spcPts val="0"/>
              </a:spcAft>
              <a:buClr>
                <a:schemeClr val="lt1"/>
              </a:buClr>
              <a:buSzPts val="12000"/>
              <a:buNone/>
              <a:defRPr sz="12000">
                <a:solidFill>
                  <a:schemeClr val="lt1"/>
                </a:solidFill>
                <a:highlight>
                  <a:schemeClr val="accent1"/>
                </a:highlight>
                <a:uFillTx/>
              </a:defRPr>
            </a:lvl1pPr>
            <a:lvl2pPr algn="ctr" lvl="1">
              <a:spcBef>
                <a:spcPts val="0"/>
              </a:spcBef>
              <a:spcAft>
                <a:spcPts val="0"/>
              </a:spcAft>
              <a:buClr>
                <a:schemeClr val="lt1"/>
              </a:buClr>
              <a:buSzPts val="12000"/>
              <a:buNone/>
              <a:defRPr sz="12000">
                <a:solidFill>
                  <a:schemeClr val="lt1"/>
                </a:solidFill>
                <a:highlight>
                  <a:schemeClr val="accent1"/>
                </a:highlight>
                <a:uFillTx/>
              </a:defRPr>
            </a:lvl2pPr>
            <a:lvl3pPr algn="ctr" lvl="2">
              <a:spcBef>
                <a:spcPts val="0"/>
              </a:spcBef>
              <a:spcAft>
                <a:spcPts val="0"/>
              </a:spcAft>
              <a:buClr>
                <a:schemeClr val="lt1"/>
              </a:buClr>
              <a:buSzPts val="12000"/>
              <a:buNone/>
              <a:defRPr sz="12000">
                <a:solidFill>
                  <a:schemeClr val="lt1"/>
                </a:solidFill>
                <a:highlight>
                  <a:schemeClr val="accent1"/>
                </a:highlight>
                <a:uFillTx/>
              </a:defRPr>
            </a:lvl3pPr>
            <a:lvl4pPr algn="ctr" lvl="3">
              <a:spcBef>
                <a:spcPts val="0"/>
              </a:spcBef>
              <a:spcAft>
                <a:spcPts val="0"/>
              </a:spcAft>
              <a:buClr>
                <a:schemeClr val="lt1"/>
              </a:buClr>
              <a:buSzPts val="12000"/>
              <a:buNone/>
              <a:defRPr sz="12000">
                <a:solidFill>
                  <a:schemeClr val="lt1"/>
                </a:solidFill>
                <a:highlight>
                  <a:schemeClr val="accent1"/>
                </a:highlight>
                <a:uFillTx/>
              </a:defRPr>
            </a:lvl4pPr>
            <a:lvl5pPr algn="ctr" lvl="4">
              <a:spcBef>
                <a:spcPts val="0"/>
              </a:spcBef>
              <a:spcAft>
                <a:spcPts val="0"/>
              </a:spcAft>
              <a:buClr>
                <a:schemeClr val="lt1"/>
              </a:buClr>
              <a:buSzPts val="12000"/>
              <a:buNone/>
              <a:defRPr sz="12000">
                <a:solidFill>
                  <a:schemeClr val="lt1"/>
                </a:solidFill>
                <a:highlight>
                  <a:schemeClr val="accent1"/>
                </a:highlight>
                <a:uFillTx/>
              </a:defRPr>
            </a:lvl5pPr>
            <a:lvl6pPr algn="ctr" lvl="5">
              <a:spcBef>
                <a:spcPts val="0"/>
              </a:spcBef>
              <a:spcAft>
                <a:spcPts val="0"/>
              </a:spcAft>
              <a:buClr>
                <a:schemeClr val="lt1"/>
              </a:buClr>
              <a:buSzPts val="12000"/>
              <a:buNone/>
              <a:defRPr sz="12000">
                <a:solidFill>
                  <a:schemeClr val="lt1"/>
                </a:solidFill>
                <a:highlight>
                  <a:schemeClr val="accent1"/>
                </a:highlight>
                <a:uFillTx/>
              </a:defRPr>
            </a:lvl6pPr>
            <a:lvl7pPr algn="ctr" lvl="6">
              <a:spcBef>
                <a:spcPts val="0"/>
              </a:spcBef>
              <a:spcAft>
                <a:spcPts val="0"/>
              </a:spcAft>
              <a:buClr>
                <a:schemeClr val="lt1"/>
              </a:buClr>
              <a:buSzPts val="12000"/>
              <a:buNone/>
              <a:defRPr sz="12000">
                <a:solidFill>
                  <a:schemeClr val="lt1"/>
                </a:solidFill>
                <a:highlight>
                  <a:schemeClr val="accent1"/>
                </a:highlight>
                <a:uFillTx/>
              </a:defRPr>
            </a:lvl7pPr>
            <a:lvl8pPr algn="ctr" lvl="7">
              <a:spcBef>
                <a:spcPts val="0"/>
              </a:spcBef>
              <a:spcAft>
                <a:spcPts val="0"/>
              </a:spcAft>
              <a:buClr>
                <a:schemeClr val="lt1"/>
              </a:buClr>
              <a:buSzPts val="12000"/>
              <a:buNone/>
              <a:defRPr sz="12000">
                <a:solidFill>
                  <a:schemeClr val="lt1"/>
                </a:solidFill>
                <a:highlight>
                  <a:schemeClr val="accent1"/>
                </a:highlight>
                <a:uFillTx/>
              </a:defRPr>
            </a:lvl8pPr>
            <a:lvl9pPr algn="ctr" lvl="8">
              <a:spcBef>
                <a:spcPts val="0"/>
              </a:spcBef>
              <a:spcAft>
                <a:spcPts val="0"/>
              </a:spcAft>
              <a:buClr>
                <a:schemeClr val="lt1"/>
              </a:buClr>
              <a:buSzPts val="12000"/>
              <a:buNone/>
              <a:defRPr sz="12000">
                <a:solidFill>
                  <a:schemeClr val="lt1"/>
                </a:solidFill>
                <a:highlight>
                  <a:schemeClr val="accent1"/>
                </a:highlight>
                <a:uFillTx/>
              </a:defRPr>
            </a:lvl9pPr>
          </a:lstStyle>
          <a:p>
            <a:r>
              <a:rPr>
                <a:uFillTx/>
              </a:rPr>
              <a:t>xx%</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8" name="Google Shape;48;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3304625"/>
            <a:ext cx="8520600" cy="1300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ctr" indent="-342900" lvl="0" marL="457200">
              <a:spcBef>
                <a:spcPts val="0"/>
              </a:spcBef>
              <a:spcAft>
                <a:spcPts val="0"/>
              </a:spcAft>
              <a:buClr>
                <a:schemeClr val="accent1"/>
              </a:buClr>
              <a:buSzPts val="1800"/>
              <a:buChar char="●"/>
              <a:defRPr>
                <a:solidFill>
                  <a:schemeClr val="accent1"/>
                </a:solidFill>
                <a:highlight>
                  <a:schemeClr val="dk1"/>
                </a:highlight>
                <a:uFillTx/>
              </a:defRPr>
            </a:lvl1pPr>
            <a:lvl2pPr algn="ctr" indent="-317500" lvl="1" marL="914400">
              <a:spcBef>
                <a:spcPts val="1600"/>
              </a:spcBef>
              <a:spcAft>
                <a:spcPts val="0"/>
              </a:spcAft>
              <a:buClr>
                <a:schemeClr val="accent1"/>
              </a:buClr>
              <a:buSzPts val="1400"/>
              <a:buChar char="○"/>
              <a:defRPr>
                <a:solidFill>
                  <a:schemeClr val="accent1"/>
                </a:solidFill>
                <a:highlight>
                  <a:schemeClr val="dk1"/>
                </a:highlight>
                <a:uFillTx/>
              </a:defRPr>
            </a:lvl2pPr>
            <a:lvl3pPr algn="ctr" indent="-317500" lvl="2" marL="1371600">
              <a:spcBef>
                <a:spcPts val="1600"/>
              </a:spcBef>
              <a:spcAft>
                <a:spcPts val="0"/>
              </a:spcAft>
              <a:buClr>
                <a:schemeClr val="accent1"/>
              </a:buClr>
              <a:buSzPts val="1400"/>
              <a:buChar char="■"/>
              <a:defRPr>
                <a:solidFill>
                  <a:schemeClr val="accent1"/>
                </a:solidFill>
                <a:highlight>
                  <a:schemeClr val="dk1"/>
                </a:highlight>
                <a:uFillTx/>
              </a:defRPr>
            </a:lvl3pPr>
            <a:lvl4pPr algn="ctr" indent="-317500" lvl="3" marL="1828800">
              <a:spcBef>
                <a:spcPts val="1600"/>
              </a:spcBef>
              <a:spcAft>
                <a:spcPts val="0"/>
              </a:spcAft>
              <a:buClr>
                <a:schemeClr val="accent1"/>
              </a:buClr>
              <a:buSzPts val="1400"/>
              <a:buChar char="●"/>
              <a:defRPr>
                <a:solidFill>
                  <a:schemeClr val="accent1"/>
                </a:solidFill>
                <a:highlight>
                  <a:schemeClr val="dk1"/>
                </a:highlight>
                <a:uFillTx/>
              </a:defRPr>
            </a:lvl4pPr>
            <a:lvl5pPr algn="ctr" indent="-317500" lvl="4" marL="2286000">
              <a:spcBef>
                <a:spcPts val="1600"/>
              </a:spcBef>
              <a:spcAft>
                <a:spcPts val="0"/>
              </a:spcAft>
              <a:buClr>
                <a:schemeClr val="accent1"/>
              </a:buClr>
              <a:buSzPts val="1400"/>
              <a:buChar char="○"/>
              <a:defRPr>
                <a:solidFill>
                  <a:schemeClr val="accent1"/>
                </a:solidFill>
                <a:highlight>
                  <a:schemeClr val="dk1"/>
                </a:highlight>
                <a:uFillTx/>
              </a:defRPr>
            </a:lvl5pPr>
            <a:lvl6pPr algn="ctr" indent="-317500" lvl="5" marL="2743200">
              <a:spcBef>
                <a:spcPts val="1600"/>
              </a:spcBef>
              <a:spcAft>
                <a:spcPts val="0"/>
              </a:spcAft>
              <a:buClr>
                <a:schemeClr val="accent1"/>
              </a:buClr>
              <a:buSzPts val="1400"/>
              <a:buChar char="■"/>
              <a:defRPr>
                <a:solidFill>
                  <a:schemeClr val="accent1"/>
                </a:solidFill>
                <a:highlight>
                  <a:schemeClr val="dk1"/>
                </a:highlight>
                <a:uFillTx/>
              </a:defRPr>
            </a:lvl6pPr>
            <a:lvl7pPr algn="ctr" indent="-317500" lvl="6" marL="3200400">
              <a:spcBef>
                <a:spcPts val="1600"/>
              </a:spcBef>
              <a:spcAft>
                <a:spcPts val="0"/>
              </a:spcAft>
              <a:buClr>
                <a:schemeClr val="accent1"/>
              </a:buClr>
              <a:buSzPts val="1400"/>
              <a:buChar char="●"/>
              <a:defRPr>
                <a:solidFill>
                  <a:schemeClr val="accent1"/>
                </a:solidFill>
                <a:highlight>
                  <a:schemeClr val="dk1"/>
                </a:highlight>
                <a:uFillTx/>
              </a:defRPr>
            </a:lvl7pPr>
            <a:lvl8pPr algn="ctr" indent="-317500" lvl="7" marL="3657600">
              <a:spcBef>
                <a:spcPts val="1600"/>
              </a:spcBef>
              <a:spcAft>
                <a:spcPts val="0"/>
              </a:spcAft>
              <a:buClr>
                <a:schemeClr val="accent1"/>
              </a:buClr>
              <a:buSzPts val="1400"/>
              <a:buChar char="○"/>
              <a:defRPr>
                <a:solidFill>
                  <a:schemeClr val="accent1"/>
                </a:solidFill>
                <a:highlight>
                  <a:schemeClr val="dk1"/>
                </a:highlight>
                <a:uFillTx/>
              </a:defRPr>
            </a:lvl8pPr>
            <a:lvl9pPr algn="ctr" indent="-317500" lvl="8" marL="4114800">
              <a:spcBef>
                <a:spcPts val="1600"/>
              </a:spcBef>
              <a:spcAft>
                <a:spcPts val="1600"/>
              </a:spcAft>
              <a:buClr>
                <a:schemeClr val="accent1"/>
              </a:buClr>
              <a:buSzPts val="1400"/>
              <a:buChar char="■"/>
              <a:defRPr>
                <a:solidFill>
                  <a:schemeClr val="accent1"/>
                </a:solidFill>
                <a:highlight>
                  <a:schemeClr val="dk1"/>
                </a:highlight>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9" name="Google Shape;49;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blank">
  <p:cSld name="BLANK">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0" name="Shape 5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1" name="Google Shape;51;p1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secHead">
  <p:cSld name="SECTION_HEADER">
    <p:bg>
      <p:bgPr>
        <a:solidFill>
          <a:schemeClr val="dk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 name="Shape 1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 name="Google Shape;15;p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02750" y="802500"/>
            <a:ext cx="3538500" cy="3538500"/>
          </a:xfrm>
          <a:prstGeom prst="rect">
            <a:avLst/>
          </a:prstGeom>
          <a:solidFill>
            <a:srgbClr val="FFFFFF"/>
          </a:solid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ctr" lvl="0">
              <a:spcBef>
                <a:spcPts val="0"/>
              </a:spcBef>
              <a:spcAft>
                <a:spcPts val="0"/>
              </a:spcAft>
              <a:buSzPts val="4800"/>
              <a:buNone/>
              <a:defRPr sz="4800">
                <a:uFillTx/>
              </a:defRPr>
            </a:lvl1pPr>
            <a:lvl2pPr algn="ctr" lvl="1">
              <a:spcBef>
                <a:spcPts val="0"/>
              </a:spcBef>
              <a:spcAft>
                <a:spcPts val="0"/>
              </a:spcAft>
              <a:buSzPts val="4800"/>
              <a:buNone/>
              <a:defRPr sz="4800">
                <a:uFillTx/>
              </a:defRPr>
            </a:lvl2pPr>
            <a:lvl3pPr algn="ctr" lvl="2">
              <a:spcBef>
                <a:spcPts val="0"/>
              </a:spcBef>
              <a:spcAft>
                <a:spcPts val="0"/>
              </a:spcAft>
              <a:buSzPts val="4800"/>
              <a:buNone/>
              <a:defRPr sz="4800">
                <a:uFillTx/>
              </a:defRPr>
            </a:lvl3pPr>
            <a:lvl4pPr algn="ctr" lvl="3">
              <a:spcBef>
                <a:spcPts val="0"/>
              </a:spcBef>
              <a:spcAft>
                <a:spcPts val="0"/>
              </a:spcAft>
              <a:buSzPts val="4800"/>
              <a:buNone/>
              <a:defRPr sz="4800">
                <a:uFillTx/>
              </a:defRPr>
            </a:lvl4pPr>
            <a:lvl5pPr algn="ctr" lvl="4">
              <a:spcBef>
                <a:spcPts val="0"/>
              </a:spcBef>
              <a:spcAft>
                <a:spcPts val="0"/>
              </a:spcAft>
              <a:buSzPts val="4800"/>
              <a:buNone/>
              <a:defRPr sz="4800">
                <a:uFillTx/>
              </a:defRPr>
            </a:lvl5pPr>
            <a:lvl6pPr algn="ctr" lvl="5">
              <a:spcBef>
                <a:spcPts val="0"/>
              </a:spcBef>
              <a:spcAft>
                <a:spcPts val="0"/>
              </a:spcAft>
              <a:buSzPts val="4800"/>
              <a:buNone/>
              <a:defRPr sz="4800">
                <a:uFillTx/>
              </a:defRPr>
            </a:lvl6pPr>
            <a:lvl7pPr algn="ctr" lvl="6">
              <a:spcBef>
                <a:spcPts val="0"/>
              </a:spcBef>
              <a:spcAft>
                <a:spcPts val="0"/>
              </a:spcAft>
              <a:buSzPts val="4800"/>
              <a:buNone/>
              <a:defRPr sz="4800">
                <a:uFillTx/>
              </a:defRPr>
            </a:lvl7pPr>
            <a:lvl8pPr algn="ctr" lvl="7">
              <a:spcBef>
                <a:spcPts val="0"/>
              </a:spcBef>
              <a:spcAft>
                <a:spcPts val="0"/>
              </a:spcAft>
              <a:buSzPts val="4800"/>
              <a:buNone/>
              <a:defRPr sz="4800">
                <a:uFillTx/>
              </a:defRPr>
            </a:lvl8pPr>
            <a:lvl9pPr algn="ctr" lvl="8">
              <a:spcBef>
                <a:spcPts val="0"/>
              </a:spcBef>
              <a:spcAft>
                <a:spcPts val="0"/>
              </a:spcAft>
              <a:buSzPts val="4800"/>
              <a:buNone/>
              <a:defRPr sz="48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 name="Google Shape;16;p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x">
  <p:cSld name="TITLE_AND_BOD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 name="Shape 1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 name="Google Shape;18;p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92850"/>
            <a:ext cx="8520600" cy="8010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lvl="0">
              <a:spcBef>
                <a:spcPts val="0"/>
              </a:spcBef>
              <a:spcAft>
                <a:spcPts val="0"/>
              </a:spcAft>
              <a:buSzPts val="4200"/>
              <a:buNone/>
              <a:defRPr>
                <a:uFillTx/>
              </a:defRPr>
            </a:lvl1pPr>
            <a:lvl2pPr lvl="1">
              <a:spcBef>
                <a:spcPts val="0"/>
              </a:spcBef>
              <a:spcAft>
                <a:spcPts val="0"/>
              </a:spcAft>
              <a:buSzPts val="4200"/>
              <a:buNone/>
              <a:defRPr>
                <a:uFillTx/>
              </a:defRPr>
            </a:lvl2pPr>
            <a:lvl3pPr lvl="2">
              <a:spcBef>
                <a:spcPts val="0"/>
              </a:spcBef>
              <a:spcAft>
                <a:spcPts val="0"/>
              </a:spcAft>
              <a:buSzPts val="4200"/>
              <a:buNone/>
              <a:defRPr>
                <a:uFillTx/>
              </a:defRPr>
            </a:lvl3pPr>
            <a:lvl4pPr lvl="3">
              <a:spcBef>
                <a:spcPts val="0"/>
              </a:spcBef>
              <a:spcAft>
                <a:spcPts val="0"/>
              </a:spcAft>
              <a:buSzPts val="4200"/>
              <a:buNone/>
              <a:defRPr>
                <a:uFillTx/>
              </a:defRPr>
            </a:lvl4pPr>
            <a:lvl5pPr lvl="4">
              <a:spcBef>
                <a:spcPts val="0"/>
              </a:spcBef>
              <a:spcAft>
                <a:spcPts val="0"/>
              </a:spcAft>
              <a:buSzPts val="4200"/>
              <a:buNone/>
              <a:defRPr>
                <a:uFillTx/>
              </a:defRPr>
            </a:lvl5pPr>
            <a:lvl6pPr lvl="5">
              <a:spcBef>
                <a:spcPts val="0"/>
              </a:spcBef>
              <a:spcAft>
                <a:spcPts val="0"/>
              </a:spcAft>
              <a:buSzPts val="4200"/>
              <a:buNone/>
              <a:defRPr>
                <a:uFillTx/>
              </a:defRPr>
            </a:lvl6pPr>
            <a:lvl7pPr lvl="6">
              <a:spcBef>
                <a:spcPts val="0"/>
              </a:spcBef>
              <a:spcAft>
                <a:spcPts val="0"/>
              </a:spcAft>
              <a:buSzPts val="4200"/>
              <a:buNone/>
              <a:defRPr>
                <a:uFillTx/>
              </a:defRPr>
            </a:lvl7pPr>
            <a:lvl8pPr lvl="7">
              <a:spcBef>
                <a:spcPts val="0"/>
              </a:spcBef>
              <a:spcAft>
                <a:spcPts val="0"/>
              </a:spcAft>
              <a:buSzPts val="4200"/>
              <a:buNone/>
              <a:defRPr>
                <a:uFillTx/>
              </a:defRPr>
            </a:lvl8pPr>
            <a:lvl9pPr lvl="8">
              <a:spcBef>
                <a:spcPts val="0"/>
              </a:spcBef>
              <a:spcAft>
                <a:spcPts val="0"/>
              </a:spcAft>
              <a:buSzPts val="42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 name="Google Shape;19;p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28675"/>
            <a:ext cx="8520600" cy="3340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indent="-342900" lvl="0" marL="457200">
              <a:spcBef>
                <a:spcPts val="0"/>
              </a:spcBef>
              <a:spcAft>
                <a:spcPts val="0"/>
              </a:spcAft>
              <a:buSzPts val="1800"/>
              <a:buChar char="●"/>
              <a:defRPr>
                <a:uFillTx/>
              </a:defRPr>
            </a:lvl1pPr>
            <a:lvl2pPr indent="-317500" lvl="1" marL="914400">
              <a:spcBef>
                <a:spcPts val="1600"/>
              </a:spcBef>
              <a:spcAft>
                <a:spcPts val="0"/>
              </a:spcAft>
              <a:buSzPts val="1400"/>
              <a:buChar char="○"/>
              <a:defRPr>
                <a:uFillTx/>
              </a:defRPr>
            </a:lvl2pPr>
            <a:lvl3pPr indent="-317500" lvl="2" marL="1371600">
              <a:spcBef>
                <a:spcPts val="1600"/>
              </a:spcBef>
              <a:spcAft>
                <a:spcPts val="0"/>
              </a:spcAft>
              <a:buSzPts val="1400"/>
              <a:buChar char="■"/>
              <a:defRPr>
                <a:uFillTx/>
              </a:defRPr>
            </a:lvl3pPr>
            <a:lvl4pPr indent="-317500" lvl="3" marL="1828800">
              <a:spcBef>
                <a:spcPts val="1600"/>
              </a:spcBef>
              <a:spcAft>
                <a:spcPts val="0"/>
              </a:spcAft>
              <a:buSzPts val="1400"/>
              <a:buChar char="●"/>
              <a:defRPr>
                <a:uFillTx/>
              </a:defRPr>
            </a:lvl4pPr>
            <a:lvl5pPr indent="-317500" lvl="4" marL="2286000">
              <a:spcBef>
                <a:spcPts val="1600"/>
              </a:spcBef>
              <a:spcAft>
                <a:spcPts val="0"/>
              </a:spcAft>
              <a:buSzPts val="1400"/>
              <a:buChar char="○"/>
              <a:defRPr>
                <a:uFillTx/>
              </a:defRPr>
            </a:lvl5pPr>
            <a:lvl6pPr indent="-317500" lvl="5" marL="2743200">
              <a:spcBef>
                <a:spcPts val="1600"/>
              </a:spcBef>
              <a:spcAft>
                <a:spcPts val="0"/>
              </a:spcAft>
              <a:buSzPts val="1400"/>
              <a:buChar char="■"/>
              <a:defRPr>
                <a:uFillTx/>
              </a:defRPr>
            </a:lvl6pPr>
            <a:lvl7pPr indent="-317500" lvl="6" marL="3200400">
              <a:spcBef>
                <a:spcPts val="1600"/>
              </a:spcBef>
              <a:spcAft>
                <a:spcPts val="0"/>
              </a:spcAft>
              <a:buSzPts val="1400"/>
              <a:buChar char="●"/>
              <a:defRPr>
                <a:uFillTx/>
              </a:defRPr>
            </a:lvl7pPr>
            <a:lvl8pPr indent="-317500" lvl="7" marL="3657600">
              <a:spcBef>
                <a:spcPts val="1600"/>
              </a:spcBef>
              <a:spcAft>
                <a:spcPts val="0"/>
              </a:spcAft>
              <a:buSzPts val="1400"/>
              <a:buChar char="○"/>
              <a:defRPr>
                <a:uFillTx/>
              </a:defRPr>
            </a:lvl8pPr>
            <a:lvl9pPr indent="-317500" lvl="8" marL="4114800">
              <a:spcBef>
                <a:spcPts val="1600"/>
              </a:spcBef>
              <a:spcAft>
                <a:spcPts val="1600"/>
              </a:spcAft>
              <a:buSzPts val="14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 name="Google Shape;20;p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woColTx">
  <p:cSld name="TITLE_AND_TWO_COLUMNS">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 name="Shape 2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 name="Google Shape;22;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92850"/>
            <a:ext cx="8520600" cy="8010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lvl="0">
              <a:spcBef>
                <a:spcPts val="0"/>
              </a:spcBef>
              <a:spcAft>
                <a:spcPts val="0"/>
              </a:spcAft>
              <a:buSzPts val="4200"/>
              <a:buNone/>
              <a:defRPr>
                <a:uFillTx/>
              </a:defRPr>
            </a:lvl1pPr>
            <a:lvl2pPr lvl="1">
              <a:spcBef>
                <a:spcPts val="0"/>
              </a:spcBef>
              <a:spcAft>
                <a:spcPts val="0"/>
              </a:spcAft>
              <a:buSzPts val="4200"/>
              <a:buNone/>
              <a:defRPr>
                <a:uFillTx/>
              </a:defRPr>
            </a:lvl2pPr>
            <a:lvl3pPr lvl="2">
              <a:spcBef>
                <a:spcPts val="0"/>
              </a:spcBef>
              <a:spcAft>
                <a:spcPts val="0"/>
              </a:spcAft>
              <a:buSzPts val="4200"/>
              <a:buNone/>
              <a:defRPr>
                <a:uFillTx/>
              </a:defRPr>
            </a:lvl3pPr>
            <a:lvl4pPr lvl="3">
              <a:spcBef>
                <a:spcPts val="0"/>
              </a:spcBef>
              <a:spcAft>
                <a:spcPts val="0"/>
              </a:spcAft>
              <a:buSzPts val="4200"/>
              <a:buNone/>
              <a:defRPr>
                <a:uFillTx/>
              </a:defRPr>
            </a:lvl4pPr>
            <a:lvl5pPr lvl="4">
              <a:spcBef>
                <a:spcPts val="0"/>
              </a:spcBef>
              <a:spcAft>
                <a:spcPts val="0"/>
              </a:spcAft>
              <a:buSzPts val="4200"/>
              <a:buNone/>
              <a:defRPr>
                <a:uFillTx/>
              </a:defRPr>
            </a:lvl5pPr>
            <a:lvl6pPr lvl="5">
              <a:spcBef>
                <a:spcPts val="0"/>
              </a:spcBef>
              <a:spcAft>
                <a:spcPts val="0"/>
              </a:spcAft>
              <a:buSzPts val="4200"/>
              <a:buNone/>
              <a:defRPr>
                <a:uFillTx/>
              </a:defRPr>
            </a:lvl6pPr>
            <a:lvl7pPr lvl="6">
              <a:spcBef>
                <a:spcPts val="0"/>
              </a:spcBef>
              <a:spcAft>
                <a:spcPts val="0"/>
              </a:spcAft>
              <a:buSzPts val="4200"/>
              <a:buNone/>
              <a:defRPr>
                <a:uFillTx/>
              </a:defRPr>
            </a:lvl7pPr>
            <a:lvl8pPr lvl="7">
              <a:spcBef>
                <a:spcPts val="0"/>
              </a:spcBef>
              <a:spcAft>
                <a:spcPts val="0"/>
              </a:spcAft>
              <a:buSzPts val="4200"/>
              <a:buNone/>
              <a:defRPr>
                <a:uFillTx/>
              </a:defRPr>
            </a:lvl8pPr>
            <a:lvl9pPr lvl="8">
              <a:spcBef>
                <a:spcPts val="0"/>
              </a:spcBef>
              <a:spcAft>
                <a:spcPts val="0"/>
              </a:spcAft>
              <a:buSzPts val="42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 name="Google Shape;23;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28675"/>
            <a:ext cx="3999900" cy="3340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indent="-317500" lvl="0" marL="457200">
              <a:spcBef>
                <a:spcPts val="0"/>
              </a:spcBef>
              <a:spcAft>
                <a:spcPts val="0"/>
              </a:spcAft>
              <a:buSzPts val="1400"/>
              <a:buChar char="●"/>
              <a:defRPr sz="1400">
                <a:uFillTx/>
              </a:defRPr>
            </a:lvl1pPr>
            <a:lvl2pPr indent="-304800" lvl="1" marL="914400">
              <a:spcBef>
                <a:spcPts val="1600"/>
              </a:spcBef>
              <a:spcAft>
                <a:spcPts val="0"/>
              </a:spcAft>
              <a:buSzPts val="1200"/>
              <a:buChar char="○"/>
              <a:defRPr sz="1200">
                <a:uFillTx/>
              </a:defRPr>
            </a:lvl2pPr>
            <a:lvl3pPr indent="-304800" lvl="2" marL="1371600">
              <a:spcBef>
                <a:spcPts val="1600"/>
              </a:spcBef>
              <a:spcAft>
                <a:spcPts val="0"/>
              </a:spcAft>
              <a:buSzPts val="1200"/>
              <a:buChar char="■"/>
              <a:defRPr sz="1200">
                <a:uFillTx/>
              </a:defRPr>
            </a:lvl3pPr>
            <a:lvl4pPr indent="-304800" lvl="3" marL="1828800">
              <a:spcBef>
                <a:spcPts val="1600"/>
              </a:spcBef>
              <a:spcAft>
                <a:spcPts val="0"/>
              </a:spcAft>
              <a:buSzPts val="1200"/>
              <a:buChar char="●"/>
              <a:defRPr sz="1200">
                <a:uFillTx/>
              </a:defRPr>
            </a:lvl4pPr>
            <a:lvl5pPr indent="-304800" lvl="4" marL="2286000">
              <a:spcBef>
                <a:spcPts val="1600"/>
              </a:spcBef>
              <a:spcAft>
                <a:spcPts val="0"/>
              </a:spcAft>
              <a:buSzPts val="1200"/>
              <a:buChar char="○"/>
              <a:defRPr sz="1200">
                <a:uFillTx/>
              </a:defRPr>
            </a:lvl5pPr>
            <a:lvl6pPr indent="-304800" lvl="5" marL="2743200">
              <a:spcBef>
                <a:spcPts val="1600"/>
              </a:spcBef>
              <a:spcAft>
                <a:spcPts val="0"/>
              </a:spcAft>
              <a:buSzPts val="1200"/>
              <a:buChar char="■"/>
              <a:defRPr sz="1200">
                <a:uFillTx/>
              </a:defRPr>
            </a:lvl6pPr>
            <a:lvl7pPr indent="-304800" lvl="6" marL="3200400">
              <a:spcBef>
                <a:spcPts val="1600"/>
              </a:spcBef>
              <a:spcAft>
                <a:spcPts val="0"/>
              </a:spcAft>
              <a:buSzPts val="1200"/>
              <a:buChar char="●"/>
              <a:defRPr sz="1200">
                <a:uFillTx/>
              </a:defRPr>
            </a:lvl7pPr>
            <a:lvl8pPr indent="-304800" lvl="7" marL="3657600">
              <a:spcBef>
                <a:spcPts val="1600"/>
              </a:spcBef>
              <a:spcAft>
                <a:spcPts val="0"/>
              </a:spcAft>
              <a:buSzPts val="1200"/>
              <a:buChar char="○"/>
              <a:defRPr sz="1200">
                <a:uFillTx/>
              </a:defRPr>
            </a:lvl8pPr>
            <a:lvl9pPr indent="-304800" lvl="8" marL="4114800">
              <a:spcBef>
                <a:spcPts val="1600"/>
              </a:spcBef>
              <a:spcAft>
                <a:spcPts val="1600"/>
              </a:spcAft>
              <a:buSzPts val="1200"/>
              <a:buChar char="■"/>
              <a:defRPr sz="12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 name="Google Shape;24;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832400" y="1228675"/>
            <a:ext cx="3999900" cy="3340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indent="-317500" lvl="0" marL="457200">
              <a:spcBef>
                <a:spcPts val="0"/>
              </a:spcBef>
              <a:spcAft>
                <a:spcPts val="0"/>
              </a:spcAft>
              <a:buSzPts val="1400"/>
              <a:buChar char="●"/>
              <a:defRPr sz="1400">
                <a:uFillTx/>
              </a:defRPr>
            </a:lvl1pPr>
            <a:lvl2pPr indent="-304800" lvl="1" marL="914400">
              <a:spcBef>
                <a:spcPts val="1600"/>
              </a:spcBef>
              <a:spcAft>
                <a:spcPts val="0"/>
              </a:spcAft>
              <a:buSzPts val="1200"/>
              <a:buChar char="○"/>
              <a:defRPr sz="1200">
                <a:uFillTx/>
              </a:defRPr>
            </a:lvl2pPr>
            <a:lvl3pPr indent="-304800" lvl="2" marL="1371600">
              <a:spcBef>
                <a:spcPts val="1600"/>
              </a:spcBef>
              <a:spcAft>
                <a:spcPts val="0"/>
              </a:spcAft>
              <a:buSzPts val="1200"/>
              <a:buChar char="■"/>
              <a:defRPr sz="1200">
                <a:uFillTx/>
              </a:defRPr>
            </a:lvl3pPr>
            <a:lvl4pPr indent="-304800" lvl="3" marL="1828800">
              <a:spcBef>
                <a:spcPts val="1600"/>
              </a:spcBef>
              <a:spcAft>
                <a:spcPts val="0"/>
              </a:spcAft>
              <a:buSzPts val="1200"/>
              <a:buChar char="●"/>
              <a:defRPr sz="1200">
                <a:uFillTx/>
              </a:defRPr>
            </a:lvl4pPr>
            <a:lvl5pPr indent="-304800" lvl="4" marL="2286000">
              <a:spcBef>
                <a:spcPts val="1600"/>
              </a:spcBef>
              <a:spcAft>
                <a:spcPts val="0"/>
              </a:spcAft>
              <a:buSzPts val="1200"/>
              <a:buChar char="○"/>
              <a:defRPr sz="1200">
                <a:uFillTx/>
              </a:defRPr>
            </a:lvl5pPr>
            <a:lvl6pPr indent="-304800" lvl="5" marL="2743200">
              <a:spcBef>
                <a:spcPts val="1600"/>
              </a:spcBef>
              <a:spcAft>
                <a:spcPts val="0"/>
              </a:spcAft>
              <a:buSzPts val="1200"/>
              <a:buChar char="■"/>
              <a:defRPr sz="1200">
                <a:uFillTx/>
              </a:defRPr>
            </a:lvl6pPr>
            <a:lvl7pPr indent="-304800" lvl="6" marL="3200400">
              <a:spcBef>
                <a:spcPts val="1600"/>
              </a:spcBef>
              <a:spcAft>
                <a:spcPts val="0"/>
              </a:spcAft>
              <a:buSzPts val="1200"/>
              <a:buChar char="●"/>
              <a:defRPr sz="1200">
                <a:uFillTx/>
              </a:defRPr>
            </a:lvl7pPr>
            <a:lvl8pPr indent="-304800" lvl="7" marL="3657600">
              <a:spcBef>
                <a:spcPts val="1600"/>
              </a:spcBef>
              <a:spcAft>
                <a:spcPts val="0"/>
              </a:spcAft>
              <a:buSzPts val="1200"/>
              <a:buChar char="○"/>
              <a:defRPr sz="1200">
                <a:uFillTx/>
              </a:defRPr>
            </a:lvl8pPr>
            <a:lvl9pPr indent="-304800" lvl="8" marL="4114800">
              <a:spcBef>
                <a:spcPts val="1600"/>
              </a:spcBef>
              <a:spcAft>
                <a:spcPts val="1600"/>
              </a:spcAft>
              <a:buSzPts val="1200"/>
              <a:buChar char="■"/>
              <a:defRPr sz="12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 name="Google Shape;25;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itleOnly">
  <p:cSld name="TITLE_ONL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6" name="Shape 2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7" name="Google Shape;27;p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4800" y="309350"/>
            <a:ext cx="8537700" cy="748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lvl="0">
              <a:spcBef>
                <a:spcPts val="0"/>
              </a:spcBef>
              <a:spcAft>
                <a:spcPts val="0"/>
              </a:spcAft>
              <a:buSzPts val="4000"/>
              <a:buNone/>
              <a:defRPr sz="4000">
                <a:uFillTx/>
              </a:defRPr>
            </a:lvl1pPr>
            <a:lvl2pPr lvl="1">
              <a:spcBef>
                <a:spcPts val="0"/>
              </a:spcBef>
              <a:spcAft>
                <a:spcPts val="0"/>
              </a:spcAft>
              <a:buSzPts val="4000"/>
              <a:buNone/>
              <a:defRPr sz="4000">
                <a:uFillTx/>
              </a:defRPr>
            </a:lvl2pPr>
            <a:lvl3pPr lvl="2">
              <a:spcBef>
                <a:spcPts val="0"/>
              </a:spcBef>
              <a:spcAft>
                <a:spcPts val="0"/>
              </a:spcAft>
              <a:buSzPts val="4000"/>
              <a:buNone/>
              <a:defRPr sz="4000">
                <a:uFillTx/>
              </a:defRPr>
            </a:lvl3pPr>
            <a:lvl4pPr lvl="3">
              <a:spcBef>
                <a:spcPts val="0"/>
              </a:spcBef>
              <a:spcAft>
                <a:spcPts val="0"/>
              </a:spcAft>
              <a:buSzPts val="4000"/>
              <a:buNone/>
              <a:defRPr sz="4000">
                <a:uFillTx/>
              </a:defRPr>
            </a:lvl4pPr>
            <a:lvl5pPr lvl="4">
              <a:spcBef>
                <a:spcPts val="0"/>
              </a:spcBef>
              <a:spcAft>
                <a:spcPts val="0"/>
              </a:spcAft>
              <a:buSzPts val="4000"/>
              <a:buNone/>
              <a:defRPr sz="4000">
                <a:uFillTx/>
              </a:defRPr>
            </a:lvl5pPr>
            <a:lvl6pPr lvl="5">
              <a:spcBef>
                <a:spcPts val="0"/>
              </a:spcBef>
              <a:spcAft>
                <a:spcPts val="0"/>
              </a:spcAft>
              <a:buSzPts val="4000"/>
              <a:buNone/>
              <a:defRPr sz="4000">
                <a:uFillTx/>
              </a:defRPr>
            </a:lvl6pPr>
            <a:lvl7pPr lvl="6">
              <a:spcBef>
                <a:spcPts val="0"/>
              </a:spcBef>
              <a:spcAft>
                <a:spcPts val="0"/>
              </a:spcAft>
              <a:buSzPts val="4000"/>
              <a:buNone/>
              <a:defRPr sz="4000">
                <a:uFillTx/>
              </a:defRPr>
            </a:lvl7pPr>
            <a:lvl8pPr lvl="7">
              <a:spcBef>
                <a:spcPts val="0"/>
              </a:spcBef>
              <a:spcAft>
                <a:spcPts val="0"/>
              </a:spcAft>
              <a:buSzPts val="4000"/>
              <a:buNone/>
              <a:defRPr sz="4000">
                <a:uFillTx/>
              </a:defRPr>
            </a:lvl8pPr>
            <a:lvl9pPr lvl="8">
              <a:spcBef>
                <a:spcPts val="0"/>
              </a:spcBef>
              <a:spcAft>
                <a:spcPts val="0"/>
              </a:spcAft>
              <a:buSzPts val="4000"/>
              <a:buNone/>
              <a:defRPr sz="40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 name="Google Shape;28;p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ONE_COLUMN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9" name="Shape 2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 name="Google Shape;30;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555600"/>
            <a:ext cx="2808000" cy="7557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lvl1pPr lvl="0">
              <a:spcBef>
                <a:spcPts val="0"/>
              </a:spcBef>
              <a:spcAft>
                <a:spcPts val="0"/>
              </a:spcAft>
              <a:buSzPts val="3000"/>
              <a:buNone/>
              <a:defRPr sz="3000">
                <a:highlight>
                  <a:schemeClr val="dk1"/>
                </a:highlight>
                <a:uFillTx/>
              </a:defRPr>
            </a:lvl1pPr>
            <a:lvl2pPr lvl="1">
              <a:spcBef>
                <a:spcPts val="0"/>
              </a:spcBef>
              <a:spcAft>
                <a:spcPts val="0"/>
              </a:spcAft>
              <a:buSzPts val="3000"/>
              <a:buNone/>
              <a:defRPr sz="3000">
                <a:highlight>
                  <a:schemeClr val="dk1"/>
                </a:highlight>
                <a:uFillTx/>
              </a:defRPr>
            </a:lvl2pPr>
            <a:lvl3pPr lvl="2">
              <a:spcBef>
                <a:spcPts val="0"/>
              </a:spcBef>
              <a:spcAft>
                <a:spcPts val="0"/>
              </a:spcAft>
              <a:buSzPts val="3000"/>
              <a:buNone/>
              <a:defRPr sz="3000">
                <a:highlight>
                  <a:schemeClr val="dk1"/>
                </a:highlight>
                <a:uFillTx/>
              </a:defRPr>
            </a:lvl3pPr>
            <a:lvl4pPr lvl="3">
              <a:spcBef>
                <a:spcPts val="0"/>
              </a:spcBef>
              <a:spcAft>
                <a:spcPts val="0"/>
              </a:spcAft>
              <a:buSzPts val="3000"/>
              <a:buNone/>
              <a:defRPr sz="3000">
                <a:highlight>
                  <a:schemeClr val="dk1"/>
                </a:highlight>
                <a:uFillTx/>
              </a:defRPr>
            </a:lvl4pPr>
            <a:lvl5pPr lvl="4">
              <a:spcBef>
                <a:spcPts val="0"/>
              </a:spcBef>
              <a:spcAft>
                <a:spcPts val="0"/>
              </a:spcAft>
              <a:buSzPts val="3000"/>
              <a:buNone/>
              <a:defRPr sz="3000">
                <a:highlight>
                  <a:schemeClr val="dk1"/>
                </a:highlight>
                <a:uFillTx/>
              </a:defRPr>
            </a:lvl5pPr>
            <a:lvl6pPr lvl="5">
              <a:spcBef>
                <a:spcPts val="0"/>
              </a:spcBef>
              <a:spcAft>
                <a:spcPts val="0"/>
              </a:spcAft>
              <a:buSzPts val="3000"/>
              <a:buNone/>
              <a:defRPr sz="3000">
                <a:highlight>
                  <a:schemeClr val="dk1"/>
                </a:highlight>
                <a:uFillTx/>
              </a:defRPr>
            </a:lvl6pPr>
            <a:lvl7pPr lvl="6">
              <a:spcBef>
                <a:spcPts val="0"/>
              </a:spcBef>
              <a:spcAft>
                <a:spcPts val="0"/>
              </a:spcAft>
              <a:buSzPts val="3000"/>
              <a:buNone/>
              <a:defRPr sz="3000">
                <a:highlight>
                  <a:schemeClr val="dk1"/>
                </a:highlight>
                <a:uFillTx/>
              </a:defRPr>
            </a:lvl7pPr>
            <a:lvl8pPr lvl="7">
              <a:spcBef>
                <a:spcPts val="0"/>
              </a:spcBef>
              <a:spcAft>
                <a:spcPts val="0"/>
              </a:spcAft>
              <a:buSzPts val="3000"/>
              <a:buNone/>
              <a:defRPr sz="3000">
                <a:highlight>
                  <a:schemeClr val="dk1"/>
                </a:highlight>
                <a:uFillTx/>
              </a:defRPr>
            </a:lvl8pPr>
            <a:lvl9pPr lvl="8">
              <a:spcBef>
                <a:spcPts val="0"/>
              </a:spcBef>
              <a:spcAft>
                <a:spcPts val="0"/>
              </a:spcAft>
              <a:buSzPts val="3000"/>
              <a:buNone/>
              <a:defRPr sz="3000">
                <a:highlight>
                  <a:schemeClr val="dk1"/>
                </a:highlight>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1" name="Google Shape;31;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389600"/>
            <a:ext cx="2808000" cy="31794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indent="-304800" lvl="0" marL="457200">
              <a:spcBef>
                <a:spcPts val="0"/>
              </a:spcBef>
              <a:spcAft>
                <a:spcPts val="0"/>
              </a:spcAft>
              <a:buSzPts val="1200"/>
              <a:buChar char="●"/>
              <a:defRPr sz="1200">
                <a:uFillTx/>
              </a:defRPr>
            </a:lvl1pPr>
            <a:lvl2pPr indent="-304800" lvl="1" marL="914400">
              <a:spcBef>
                <a:spcPts val="1600"/>
              </a:spcBef>
              <a:spcAft>
                <a:spcPts val="0"/>
              </a:spcAft>
              <a:buSzPts val="1200"/>
              <a:buChar char="○"/>
              <a:defRPr sz="1200">
                <a:uFillTx/>
              </a:defRPr>
            </a:lvl2pPr>
            <a:lvl3pPr indent="-304800" lvl="2" marL="1371600">
              <a:spcBef>
                <a:spcPts val="1600"/>
              </a:spcBef>
              <a:spcAft>
                <a:spcPts val="0"/>
              </a:spcAft>
              <a:buSzPts val="1200"/>
              <a:buChar char="■"/>
              <a:defRPr sz="1200">
                <a:uFillTx/>
              </a:defRPr>
            </a:lvl3pPr>
            <a:lvl4pPr indent="-304800" lvl="3" marL="1828800">
              <a:spcBef>
                <a:spcPts val="1600"/>
              </a:spcBef>
              <a:spcAft>
                <a:spcPts val="0"/>
              </a:spcAft>
              <a:buSzPts val="1200"/>
              <a:buChar char="●"/>
              <a:defRPr sz="1200">
                <a:uFillTx/>
              </a:defRPr>
            </a:lvl4pPr>
            <a:lvl5pPr indent="-304800" lvl="4" marL="2286000">
              <a:spcBef>
                <a:spcPts val="1600"/>
              </a:spcBef>
              <a:spcAft>
                <a:spcPts val="0"/>
              </a:spcAft>
              <a:buSzPts val="1200"/>
              <a:buChar char="○"/>
              <a:defRPr sz="1200">
                <a:uFillTx/>
              </a:defRPr>
            </a:lvl5pPr>
            <a:lvl6pPr indent="-304800" lvl="5" marL="2743200">
              <a:spcBef>
                <a:spcPts val="1600"/>
              </a:spcBef>
              <a:spcAft>
                <a:spcPts val="0"/>
              </a:spcAft>
              <a:buSzPts val="1200"/>
              <a:buChar char="■"/>
              <a:defRPr sz="1200">
                <a:uFillTx/>
              </a:defRPr>
            </a:lvl6pPr>
            <a:lvl7pPr indent="-304800" lvl="6" marL="3200400">
              <a:spcBef>
                <a:spcPts val="1600"/>
              </a:spcBef>
              <a:spcAft>
                <a:spcPts val="0"/>
              </a:spcAft>
              <a:buSzPts val="1200"/>
              <a:buChar char="●"/>
              <a:defRPr sz="1200">
                <a:uFillTx/>
              </a:defRPr>
            </a:lvl7pPr>
            <a:lvl8pPr indent="-304800" lvl="7" marL="3657600">
              <a:spcBef>
                <a:spcPts val="1600"/>
              </a:spcBef>
              <a:spcAft>
                <a:spcPts val="0"/>
              </a:spcAft>
              <a:buSzPts val="1200"/>
              <a:buChar char="○"/>
              <a:defRPr sz="1200">
                <a:uFillTx/>
              </a:defRPr>
            </a:lvl8pPr>
            <a:lvl9pPr indent="-304800" lvl="8" marL="4114800">
              <a:spcBef>
                <a:spcPts val="1600"/>
              </a:spcBef>
              <a:spcAft>
                <a:spcPts val="1600"/>
              </a:spcAft>
              <a:buSzPts val="1200"/>
              <a:buChar char="■"/>
              <a:defRPr sz="12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2" name="Google Shape;32;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MAIN_POINT">
    <p:bg>
      <p:bgPr>
        <a:solidFill>
          <a:schemeClr val="accent4"/>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3" name="Shape 3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4" name="Google Shape;34;p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0250" y="526350"/>
            <a:ext cx="5618700" cy="4090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spcBef>
                <a:spcPts val="0"/>
              </a:spcBef>
              <a:spcAft>
                <a:spcPts val="0"/>
              </a:spcAft>
              <a:buClr>
                <a:schemeClr val="lt1"/>
              </a:buClr>
              <a:buSzPts val="6000"/>
              <a:buNone/>
              <a:defRPr sz="6000">
                <a:solidFill>
                  <a:schemeClr val="lt1"/>
                </a:solidFill>
                <a:uFillTx/>
              </a:defRPr>
            </a:lvl1pPr>
            <a:lvl2pPr lvl="1">
              <a:spcBef>
                <a:spcPts val="0"/>
              </a:spcBef>
              <a:spcAft>
                <a:spcPts val="0"/>
              </a:spcAft>
              <a:buClr>
                <a:schemeClr val="lt1"/>
              </a:buClr>
              <a:buSzPts val="6000"/>
              <a:buNone/>
              <a:defRPr sz="6000">
                <a:solidFill>
                  <a:schemeClr val="lt1"/>
                </a:solidFill>
                <a:uFillTx/>
              </a:defRPr>
            </a:lvl2pPr>
            <a:lvl3pPr lvl="2">
              <a:spcBef>
                <a:spcPts val="0"/>
              </a:spcBef>
              <a:spcAft>
                <a:spcPts val="0"/>
              </a:spcAft>
              <a:buClr>
                <a:schemeClr val="lt1"/>
              </a:buClr>
              <a:buSzPts val="6000"/>
              <a:buNone/>
              <a:defRPr sz="6000">
                <a:solidFill>
                  <a:schemeClr val="lt1"/>
                </a:solidFill>
                <a:uFillTx/>
              </a:defRPr>
            </a:lvl3pPr>
            <a:lvl4pPr lvl="3">
              <a:spcBef>
                <a:spcPts val="0"/>
              </a:spcBef>
              <a:spcAft>
                <a:spcPts val="0"/>
              </a:spcAft>
              <a:buClr>
                <a:schemeClr val="lt1"/>
              </a:buClr>
              <a:buSzPts val="6000"/>
              <a:buNone/>
              <a:defRPr sz="6000">
                <a:solidFill>
                  <a:schemeClr val="lt1"/>
                </a:solidFill>
                <a:uFillTx/>
              </a:defRPr>
            </a:lvl4pPr>
            <a:lvl5pPr lvl="4">
              <a:spcBef>
                <a:spcPts val="0"/>
              </a:spcBef>
              <a:spcAft>
                <a:spcPts val="0"/>
              </a:spcAft>
              <a:buClr>
                <a:schemeClr val="lt1"/>
              </a:buClr>
              <a:buSzPts val="6000"/>
              <a:buNone/>
              <a:defRPr sz="6000">
                <a:solidFill>
                  <a:schemeClr val="lt1"/>
                </a:solidFill>
                <a:uFillTx/>
              </a:defRPr>
            </a:lvl5pPr>
            <a:lvl6pPr lvl="5">
              <a:spcBef>
                <a:spcPts val="0"/>
              </a:spcBef>
              <a:spcAft>
                <a:spcPts val="0"/>
              </a:spcAft>
              <a:buClr>
                <a:schemeClr val="lt1"/>
              </a:buClr>
              <a:buSzPts val="6000"/>
              <a:buNone/>
              <a:defRPr sz="6000">
                <a:solidFill>
                  <a:schemeClr val="lt1"/>
                </a:solidFill>
                <a:uFillTx/>
              </a:defRPr>
            </a:lvl6pPr>
            <a:lvl7pPr lvl="6">
              <a:spcBef>
                <a:spcPts val="0"/>
              </a:spcBef>
              <a:spcAft>
                <a:spcPts val="0"/>
              </a:spcAft>
              <a:buClr>
                <a:schemeClr val="lt1"/>
              </a:buClr>
              <a:buSzPts val="6000"/>
              <a:buNone/>
              <a:defRPr sz="6000">
                <a:solidFill>
                  <a:schemeClr val="lt1"/>
                </a:solidFill>
                <a:uFillTx/>
              </a:defRPr>
            </a:lvl7pPr>
            <a:lvl8pPr lvl="7">
              <a:spcBef>
                <a:spcPts val="0"/>
              </a:spcBef>
              <a:spcAft>
                <a:spcPts val="0"/>
              </a:spcAft>
              <a:buClr>
                <a:schemeClr val="lt1"/>
              </a:buClr>
              <a:buSzPts val="6000"/>
              <a:buNone/>
              <a:defRPr sz="6000">
                <a:solidFill>
                  <a:schemeClr val="lt1"/>
                </a:solidFill>
                <a:uFillTx/>
              </a:defRPr>
            </a:lvl8pPr>
            <a:lvl9pPr lvl="8">
              <a:spcBef>
                <a:spcPts val="0"/>
              </a:spcBef>
              <a:spcAft>
                <a:spcPts val="0"/>
              </a:spcAft>
              <a:buClr>
                <a:schemeClr val="lt1"/>
              </a:buClr>
              <a:buSzPts val="6000"/>
              <a:buNone/>
              <a:defRPr sz="6000">
                <a:solidFill>
                  <a:schemeClr val="lt1"/>
                </a:solidFill>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5" name="Google Shape;35;p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buNone/>
              <a:defRPr>
                <a:solidFill>
                  <a:schemeClr val="lt1"/>
                </a:solidFill>
                <a:uFillTx/>
              </a:defRPr>
            </a:lvl1pPr>
            <a:lvl2pPr lvl="1">
              <a:buNone/>
              <a:defRPr>
                <a:solidFill>
                  <a:schemeClr val="lt1"/>
                </a:solidFill>
                <a:uFillTx/>
              </a:defRPr>
            </a:lvl2pPr>
            <a:lvl3pPr lvl="2">
              <a:buNone/>
              <a:defRPr>
                <a:solidFill>
                  <a:schemeClr val="lt1"/>
                </a:solidFill>
                <a:uFillTx/>
              </a:defRPr>
            </a:lvl3pPr>
            <a:lvl4pPr lvl="3">
              <a:buNone/>
              <a:defRPr>
                <a:solidFill>
                  <a:schemeClr val="lt1"/>
                </a:solidFill>
                <a:uFillTx/>
              </a:defRPr>
            </a:lvl4pPr>
            <a:lvl5pPr lvl="4">
              <a:buNone/>
              <a:defRPr>
                <a:solidFill>
                  <a:schemeClr val="lt1"/>
                </a:solidFill>
                <a:uFillTx/>
              </a:defRPr>
            </a:lvl5pPr>
            <a:lvl6pPr lvl="5">
              <a:buNone/>
              <a:defRPr>
                <a:solidFill>
                  <a:schemeClr val="lt1"/>
                </a:solidFill>
                <a:uFillTx/>
              </a:defRPr>
            </a:lvl6pPr>
            <a:lvl7pPr lvl="6">
              <a:buNone/>
              <a:defRPr>
                <a:solidFill>
                  <a:schemeClr val="lt1"/>
                </a:solidFill>
                <a:uFillTx/>
              </a:defRPr>
            </a:lvl7pPr>
            <a:lvl8pPr lvl="7">
              <a:buNone/>
              <a:defRPr>
                <a:solidFill>
                  <a:schemeClr val="lt1"/>
                </a:solidFill>
                <a:uFillTx/>
              </a:defRPr>
            </a:lvl8pPr>
            <a:lvl9pPr lvl="8">
              <a:buNone/>
              <a:defRPr>
                <a:solidFill>
                  <a:schemeClr val="lt1"/>
                </a:solidFill>
                <a:uFillTx/>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SECTION_TITLE_AND_DESCRIPTI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6" name="Shape 3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7" name="Google Shape;37;p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0" y="-25"/>
            <a:ext cx="4572000" cy="5143500"/>
          </a:xfrm>
          <a:prstGeom prst="rect">
            <a:avLst/>
          </a:prstGeom>
          <a:solidFill>
            <a:schemeClr val="dk1"/>
          </a:solid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8" name="Google Shape;38;p9"/>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029675" y="4495500"/>
            <a:ext cx="468300" cy="0"/>
          </a:xfrm>
          <a:prstGeom prst="straightConnector1">
            <a:avLst/>
          </a:prstGeom>
          <a:noFill/>
          <a:ln cap="flat" cmpd="sng" w="28575">
            <a:solidFill>
              <a:schemeClr val="lt1"/>
            </a:solidFill>
            <a:prstDash val="solid"/>
            <a:round/>
            <a:headEnd len="sm" type="none" w="sm"/>
            <a:tailEnd len="sm" type="none" w="sm"/>
          </a:ln>
        </p:spPr>
      </p:cxn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9" name="Google Shape;39;p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1081400"/>
            <a:ext cx="4045200" cy="17103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lvl1pPr algn="ctr" lvl="0">
              <a:spcBef>
                <a:spcPts val="0"/>
              </a:spcBef>
              <a:spcAft>
                <a:spcPts val="0"/>
              </a:spcAft>
              <a:buSzPts val="5400"/>
              <a:buNone/>
              <a:defRPr sz="5400">
                <a:uFillTx/>
              </a:defRPr>
            </a:lvl1pPr>
            <a:lvl2pPr algn="ctr" lvl="1">
              <a:spcBef>
                <a:spcPts val="0"/>
              </a:spcBef>
              <a:spcAft>
                <a:spcPts val="0"/>
              </a:spcAft>
              <a:buSzPts val="5400"/>
              <a:buNone/>
              <a:defRPr sz="5400">
                <a:uFillTx/>
              </a:defRPr>
            </a:lvl2pPr>
            <a:lvl3pPr algn="ctr" lvl="2">
              <a:spcBef>
                <a:spcPts val="0"/>
              </a:spcBef>
              <a:spcAft>
                <a:spcPts val="0"/>
              </a:spcAft>
              <a:buSzPts val="5400"/>
              <a:buNone/>
              <a:defRPr sz="5400">
                <a:uFillTx/>
              </a:defRPr>
            </a:lvl3pPr>
            <a:lvl4pPr algn="ctr" lvl="3">
              <a:spcBef>
                <a:spcPts val="0"/>
              </a:spcBef>
              <a:spcAft>
                <a:spcPts val="0"/>
              </a:spcAft>
              <a:buSzPts val="5400"/>
              <a:buNone/>
              <a:defRPr sz="5400">
                <a:uFillTx/>
              </a:defRPr>
            </a:lvl4pPr>
            <a:lvl5pPr algn="ctr" lvl="4">
              <a:spcBef>
                <a:spcPts val="0"/>
              </a:spcBef>
              <a:spcAft>
                <a:spcPts val="0"/>
              </a:spcAft>
              <a:buSzPts val="5400"/>
              <a:buNone/>
              <a:defRPr sz="5400">
                <a:uFillTx/>
              </a:defRPr>
            </a:lvl5pPr>
            <a:lvl6pPr algn="ctr" lvl="5">
              <a:spcBef>
                <a:spcPts val="0"/>
              </a:spcBef>
              <a:spcAft>
                <a:spcPts val="0"/>
              </a:spcAft>
              <a:buSzPts val="5400"/>
              <a:buNone/>
              <a:defRPr sz="5400">
                <a:uFillTx/>
              </a:defRPr>
            </a:lvl6pPr>
            <a:lvl7pPr algn="ctr" lvl="6">
              <a:spcBef>
                <a:spcPts val="0"/>
              </a:spcBef>
              <a:spcAft>
                <a:spcPts val="0"/>
              </a:spcAft>
              <a:buSzPts val="5400"/>
              <a:buNone/>
              <a:defRPr sz="5400">
                <a:uFillTx/>
              </a:defRPr>
            </a:lvl7pPr>
            <a:lvl8pPr algn="ctr" lvl="7">
              <a:spcBef>
                <a:spcPts val="0"/>
              </a:spcBef>
              <a:spcAft>
                <a:spcPts val="0"/>
              </a:spcAft>
              <a:buSzPts val="5400"/>
              <a:buNone/>
              <a:defRPr sz="5400">
                <a:uFillTx/>
              </a:defRPr>
            </a:lvl8pPr>
            <a:lvl9pPr algn="ctr" lvl="8">
              <a:spcBef>
                <a:spcPts val="0"/>
              </a:spcBef>
              <a:spcAft>
                <a:spcPts val="0"/>
              </a:spcAft>
              <a:buSzPts val="5400"/>
              <a:buNone/>
              <a:defRPr sz="54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0" name="Google Shape;40;p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2845223"/>
            <a:ext cx="4045200" cy="13455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ctr" lvl="0">
              <a:lnSpc>
                <a:spcPct val="100000"/>
              </a:lnSpc>
              <a:spcBef>
                <a:spcPts val="0"/>
              </a:spcBef>
              <a:spcAft>
                <a:spcPts val="0"/>
              </a:spcAft>
              <a:buSzPts val="1800"/>
              <a:buNone/>
              <a:defRPr>
                <a:uFillTx/>
              </a:defRPr>
            </a:lvl1pPr>
            <a:lvl2pPr algn="ctr" lvl="1">
              <a:lnSpc>
                <a:spcPct val="100000"/>
              </a:lnSpc>
              <a:spcBef>
                <a:spcPts val="0"/>
              </a:spcBef>
              <a:spcAft>
                <a:spcPts val="0"/>
              </a:spcAft>
              <a:buSzPts val="1800"/>
              <a:buNone/>
              <a:defRPr sz="1800">
                <a:uFillTx/>
              </a:defRPr>
            </a:lvl2pPr>
            <a:lvl3pPr algn="ctr" lvl="2">
              <a:lnSpc>
                <a:spcPct val="100000"/>
              </a:lnSpc>
              <a:spcBef>
                <a:spcPts val="0"/>
              </a:spcBef>
              <a:spcAft>
                <a:spcPts val="0"/>
              </a:spcAft>
              <a:buSzPts val="1800"/>
              <a:buNone/>
              <a:defRPr sz="1800">
                <a:uFillTx/>
              </a:defRPr>
            </a:lvl3pPr>
            <a:lvl4pPr algn="ctr" lvl="3">
              <a:lnSpc>
                <a:spcPct val="100000"/>
              </a:lnSpc>
              <a:spcBef>
                <a:spcPts val="0"/>
              </a:spcBef>
              <a:spcAft>
                <a:spcPts val="0"/>
              </a:spcAft>
              <a:buSzPts val="1800"/>
              <a:buNone/>
              <a:defRPr sz="1800">
                <a:uFillTx/>
              </a:defRPr>
            </a:lvl4pPr>
            <a:lvl5pPr algn="ctr" lvl="4">
              <a:lnSpc>
                <a:spcPct val="100000"/>
              </a:lnSpc>
              <a:spcBef>
                <a:spcPts val="0"/>
              </a:spcBef>
              <a:spcAft>
                <a:spcPts val="0"/>
              </a:spcAft>
              <a:buSzPts val="1800"/>
              <a:buNone/>
              <a:defRPr sz="1800">
                <a:uFillTx/>
              </a:defRPr>
            </a:lvl5pPr>
            <a:lvl6pPr algn="ctr" lvl="5">
              <a:lnSpc>
                <a:spcPct val="100000"/>
              </a:lnSpc>
              <a:spcBef>
                <a:spcPts val="0"/>
              </a:spcBef>
              <a:spcAft>
                <a:spcPts val="0"/>
              </a:spcAft>
              <a:buSzPts val="1800"/>
              <a:buNone/>
              <a:defRPr sz="1800">
                <a:uFillTx/>
              </a:defRPr>
            </a:lvl6pPr>
            <a:lvl7pPr algn="ctr" lvl="6">
              <a:lnSpc>
                <a:spcPct val="100000"/>
              </a:lnSpc>
              <a:spcBef>
                <a:spcPts val="0"/>
              </a:spcBef>
              <a:spcAft>
                <a:spcPts val="0"/>
              </a:spcAft>
              <a:buSzPts val="1800"/>
              <a:buNone/>
              <a:defRPr sz="1800">
                <a:uFillTx/>
              </a:defRPr>
            </a:lvl7pPr>
            <a:lvl8pPr algn="ctr" lvl="7">
              <a:lnSpc>
                <a:spcPct val="100000"/>
              </a:lnSpc>
              <a:spcBef>
                <a:spcPts val="0"/>
              </a:spcBef>
              <a:spcAft>
                <a:spcPts val="0"/>
              </a:spcAft>
              <a:buSzPts val="1800"/>
              <a:buNone/>
              <a:defRPr sz="1800">
                <a:uFillTx/>
              </a:defRPr>
            </a:lvl8pPr>
            <a:lvl9pPr algn="ctr" lvl="8">
              <a:lnSpc>
                <a:spcPct val="100000"/>
              </a:lnSpc>
              <a:spcBef>
                <a:spcPts val="0"/>
              </a:spcBef>
              <a:spcAft>
                <a:spcPts val="0"/>
              </a:spcAft>
              <a:buSzPts val="1800"/>
              <a:buNone/>
              <a:defRPr sz="18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1" name="Google Shape;41;p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724200"/>
            <a:ext cx="3837000" cy="36951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uFillTx/>
              </a:defRPr>
            </a:lvl1pPr>
            <a:lvl2pPr indent="-317500" lvl="1" marL="914400">
              <a:spcBef>
                <a:spcPts val="1600"/>
              </a:spcBef>
              <a:spcAft>
                <a:spcPts val="0"/>
              </a:spcAft>
              <a:buClr>
                <a:schemeClr val="accent1"/>
              </a:buClr>
              <a:buSzPts val="1400"/>
              <a:buChar char="○"/>
              <a:defRPr>
                <a:solidFill>
                  <a:schemeClr val="accent1"/>
                </a:solidFill>
                <a:highlight>
                  <a:schemeClr val="lt1"/>
                </a:highlight>
                <a:uFillTx/>
              </a:defRPr>
            </a:lvl2pPr>
            <a:lvl3pPr indent="-317500" lvl="2" marL="1371600">
              <a:spcBef>
                <a:spcPts val="1600"/>
              </a:spcBef>
              <a:spcAft>
                <a:spcPts val="0"/>
              </a:spcAft>
              <a:buClr>
                <a:schemeClr val="accent1"/>
              </a:buClr>
              <a:buSzPts val="1400"/>
              <a:buChar char="■"/>
              <a:defRPr>
                <a:solidFill>
                  <a:schemeClr val="accent1"/>
                </a:solidFill>
                <a:highlight>
                  <a:schemeClr val="lt1"/>
                </a:highlight>
                <a:uFillTx/>
              </a:defRPr>
            </a:lvl3pPr>
            <a:lvl4pPr indent="-317500" lvl="3" marL="1828800">
              <a:spcBef>
                <a:spcPts val="1600"/>
              </a:spcBef>
              <a:spcAft>
                <a:spcPts val="0"/>
              </a:spcAft>
              <a:buClr>
                <a:schemeClr val="accent1"/>
              </a:buClr>
              <a:buSzPts val="1400"/>
              <a:buChar char="●"/>
              <a:defRPr>
                <a:solidFill>
                  <a:schemeClr val="accent1"/>
                </a:solidFill>
                <a:highlight>
                  <a:schemeClr val="lt1"/>
                </a:highlight>
                <a:uFillTx/>
              </a:defRPr>
            </a:lvl4pPr>
            <a:lvl5pPr indent="-317500" lvl="4" marL="2286000">
              <a:spcBef>
                <a:spcPts val="1600"/>
              </a:spcBef>
              <a:spcAft>
                <a:spcPts val="0"/>
              </a:spcAft>
              <a:buClr>
                <a:schemeClr val="accent1"/>
              </a:buClr>
              <a:buSzPts val="1400"/>
              <a:buChar char="○"/>
              <a:defRPr>
                <a:solidFill>
                  <a:schemeClr val="accent1"/>
                </a:solidFill>
                <a:highlight>
                  <a:schemeClr val="lt1"/>
                </a:highlight>
                <a:uFillTx/>
              </a:defRPr>
            </a:lvl5pPr>
            <a:lvl6pPr indent="-317500" lvl="5" marL="2743200">
              <a:spcBef>
                <a:spcPts val="1600"/>
              </a:spcBef>
              <a:spcAft>
                <a:spcPts val="0"/>
              </a:spcAft>
              <a:buClr>
                <a:schemeClr val="accent1"/>
              </a:buClr>
              <a:buSzPts val="1400"/>
              <a:buChar char="■"/>
              <a:defRPr>
                <a:solidFill>
                  <a:schemeClr val="accent1"/>
                </a:solidFill>
                <a:highlight>
                  <a:schemeClr val="lt1"/>
                </a:highlight>
                <a:uFillTx/>
              </a:defRPr>
            </a:lvl6pPr>
            <a:lvl7pPr indent="-317500" lvl="6" marL="3200400">
              <a:spcBef>
                <a:spcPts val="1600"/>
              </a:spcBef>
              <a:spcAft>
                <a:spcPts val="0"/>
              </a:spcAft>
              <a:buClr>
                <a:schemeClr val="accent1"/>
              </a:buClr>
              <a:buSzPts val="1400"/>
              <a:buChar char="●"/>
              <a:defRPr>
                <a:solidFill>
                  <a:schemeClr val="accent1"/>
                </a:solidFill>
                <a:highlight>
                  <a:schemeClr val="lt1"/>
                </a:highlight>
                <a:uFillTx/>
              </a:defRPr>
            </a:lvl7pPr>
            <a:lvl8pPr indent="-317500" lvl="7" marL="3657600">
              <a:spcBef>
                <a:spcPts val="1600"/>
              </a:spcBef>
              <a:spcAft>
                <a:spcPts val="0"/>
              </a:spcAft>
              <a:buClr>
                <a:schemeClr val="accent1"/>
              </a:buClr>
              <a:buSzPts val="1400"/>
              <a:buChar char="○"/>
              <a:defRPr>
                <a:solidFill>
                  <a:schemeClr val="accent1"/>
                </a:solidFill>
                <a:highlight>
                  <a:schemeClr val="lt1"/>
                </a:highlight>
                <a:uFillTx/>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2" name="Google Shape;42;p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CAPTION_ONL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3" name="Shape 4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4" name="Google Shape;44;p1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9500" y="4230575"/>
            <a:ext cx="5998800" cy="598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uFillTx/>
                <a:latin typeface="Amatic SC"/>
                <a:ea typeface="Amatic SC"/>
                <a:cs typeface="Amatic SC"/>
                <a:sym typeface="Amatic SC"/>
              </a:defRPr>
            </a:lvl1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5" name="Google Shape;45;p1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Masters/_rels/slideMaster1.xml.rels><?xml version="1.0" standalone="yes" ?><Relationships xmlns="http://schemas.openxmlformats.org/package/2006/relationships"><Relationship Id="rId1" Target="../slideLayouts/slideLayout1.xml" Type="http://schemas.openxmlformats.org/officeDocument/2006/relationships/slideLayout"></Relationship><Relationship Id="rId2" Target="../slideLayouts/slideLayout2.xml" Type="http://schemas.openxmlformats.org/officeDocument/2006/relationships/slideLayout"></Relationship><Relationship Id="rId3" Target="../slideLayouts/slideLayout3.xml" Type="http://schemas.openxmlformats.org/officeDocument/2006/relationships/slideLayout"></Relationship><Relationship Id="rId4" Target="../slideLayouts/slideLayout4.xml" Type="http://schemas.openxmlformats.org/officeDocument/2006/relationships/slideLayout"></Relationship><Relationship Id="rId5" Target="../slideLayouts/slideLayout5.xml" Type="http://schemas.openxmlformats.org/officeDocument/2006/relationships/slideLayout"></Relationship><Relationship Id="rId6" Target="../slideLayouts/slideLayout6.xml" Type="http://schemas.openxmlformats.org/officeDocument/2006/relationships/slideLayout"></Relationship><Relationship Id="rId7" Target="../slideLayouts/slideLayout7.xml" Type="http://schemas.openxmlformats.org/officeDocument/2006/relationships/slideLayout"></Relationship><Relationship Id="rId8" Target="../slideLayouts/slideLayout8.xml" Type="http://schemas.openxmlformats.org/officeDocument/2006/relationships/slideLayout"></Relationship><Relationship Id="rId9" Target="../slideLayouts/slideLayout9.xml" Type="http://schemas.openxmlformats.org/officeDocument/2006/relationships/slideLayout"></Relationship><Relationship Id="rId10" Target="../slideLayouts/slideLayout10.xml" Type="http://schemas.openxmlformats.org/officeDocument/2006/relationships/slideLayout"></Relationship><Relationship Id="rId11" Target="../slideLayouts/slideLayout11.xml" Type="http://schemas.openxmlformats.org/officeDocument/2006/relationships/slideLayout"></Relationship><Relationship Id="rId12" Target="../theme/theme1.xml" Type="http://schemas.openxmlformats.org/officeDocument/2006/relationships/theme"></Relationship></Relationships>
</file>

<file path=ppt/slideMasters/slideMaster1.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name="beach-day">
    <p:bg>
      <p:bgPr>
        <a:solidFill>
          <a:schemeClr val="lt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hape 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Google Shape;6;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92850"/>
            <a:ext cx="8520600" cy="801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lvl="0">
              <a:spcBef>
                <a:spcPts val="0"/>
              </a:spcBef>
              <a:spcAft>
                <a:spcPts val="0"/>
              </a:spcAft>
              <a:buClr>
                <a:schemeClr val="accent1"/>
              </a:buClr>
              <a:buSzPts val="4200"/>
              <a:buFont typeface="Amatic SC"/>
              <a:buNone/>
              <a:defRPr b="1" sz="4200">
                <a:solidFill>
                  <a:schemeClr val="accent1"/>
                </a:solidFill>
                <a:uFillTx/>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uFillTx/>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uFillTx/>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uFillTx/>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uFillTx/>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uFillTx/>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uFillTx/>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uFillTx/>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uFillTx/>
                <a:latin typeface="Amatic SC"/>
                <a:ea typeface="Amatic SC"/>
                <a:cs typeface="Amatic SC"/>
                <a:sym typeface="Amatic SC"/>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Google Shape;7;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28675"/>
            <a:ext cx="8520600" cy="3340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uFillTx/>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uFillTx/>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uFillTx/>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uFillTx/>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uFillTx/>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uFillTx/>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uFillTx/>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uFillTx/>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uFillTx/>
                <a:latin typeface="Source Code Pro"/>
                <a:ea typeface="Source Code Pro"/>
                <a:cs typeface="Source Code Pro"/>
                <a:sym typeface="Source Code Pro"/>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Google Shape;8;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lvl="0">
              <a:buNone/>
              <a:defRPr sz="1000">
                <a:solidFill>
                  <a:schemeClr val="accent1"/>
                </a:solidFill>
                <a:uFillTx/>
                <a:latin typeface="Source Code Pro"/>
                <a:ea typeface="Source Code Pro"/>
                <a:cs typeface="Source Code Pro"/>
                <a:sym typeface="Source Code Pro"/>
              </a:defRPr>
            </a:lvl1pPr>
            <a:lvl2pPr algn="r" lvl="1">
              <a:buNone/>
              <a:defRPr sz="1000">
                <a:solidFill>
                  <a:schemeClr val="accent1"/>
                </a:solidFill>
                <a:uFillTx/>
                <a:latin typeface="Source Code Pro"/>
                <a:ea typeface="Source Code Pro"/>
                <a:cs typeface="Source Code Pro"/>
                <a:sym typeface="Source Code Pro"/>
              </a:defRPr>
            </a:lvl2pPr>
            <a:lvl3pPr algn="r" lvl="2">
              <a:buNone/>
              <a:defRPr sz="1000">
                <a:solidFill>
                  <a:schemeClr val="accent1"/>
                </a:solidFill>
                <a:uFillTx/>
                <a:latin typeface="Source Code Pro"/>
                <a:ea typeface="Source Code Pro"/>
                <a:cs typeface="Source Code Pro"/>
                <a:sym typeface="Source Code Pro"/>
              </a:defRPr>
            </a:lvl3pPr>
            <a:lvl4pPr algn="r" lvl="3">
              <a:buNone/>
              <a:defRPr sz="1000">
                <a:solidFill>
                  <a:schemeClr val="accent1"/>
                </a:solidFill>
                <a:uFillTx/>
                <a:latin typeface="Source Code Pro"/>
                <a:ea typeface="Source Code Pro"/>
                <a:cs typeface="Source Code Pro"/>
                <a:sym typeface="Source Code Pro"/>
              </a:defRPr>
            </a:lvl4pPr>
            <a:lvl5pPr algn="r" lvl="4">
              <a:buNone/>
              <a:defRPr sz="1000">
                <a:solidFill>
                  <a:schemeClr val="accent1"/>
                </a:solidFill>
                <a:uFillTx/>
                <a:latin typeface="Source Code Pro"/>
                <a:ea typeface="Source Code Pro"/>
                <a:cs typeface="Source Code Pro"/>
                <a:sym typeface="Source Code Pro"/>
              </a:defRPr>
            </a:lvl5pPr>
            <a:lvl6pPr algn="r" lvl="5">
              <a:buNone/>
              <a:defRPr sz="1000">
                <a:solidFill>
                  <a:schemeClr val="accent1"/>
                </a:solidFill>
                <a:uFillTx/>
                <a:latin typeface="Source Code Pro"/>
                <a:ea typeface="Source Code Pro"/>
                <a:cs typeface="Source Code Pro"/>
                <a:sym typeface="Source Code Pro"/>
              </a:defRPr>
            </a:lvl6pPr>
            <a:lvl7pPr algn="r" lvl="6">
              <a:buNone/>
              <a:defRPr sz="1000">
                <a:solidFill>
                  <a:schemeClr val="accent1"/>
                </a:solidFill>
                <a:uFillTx/>
                <a:latin typeface="Source Code Pro"/>
                <a:ea typeface="Source Code Pro"/>
                <a:cs typeface="Source Code Pro"/>
                <a:sym typeface="Source Code Pro"/>
              </a:defRPr>
            </a:lvl7pPr>
            <a:lvl8pPr algn="r" lvl="7">
              <a:buNone/>
              <a:defRPr sz="1000">
                <a:solidFill>
                  <a:schemeClr val="accent1"/>
                </a:solidFill>
                <a:uFillTx/>
                <a:latin typeface="Source Code Pro"/>
                <a:ea typeface="Source Code Pro"/>
                <a:cs typeface="Source Code Pro"/>
                <a:sym typeface="Source Code Pro"/>
              </a:defRPr>
            </a:lvl8pPr>
            <a:lvl9pPr algn="r" lvl="8">
              <a:buNone/>
              <a:defRPr sz="1000">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dk2" folHlink="folHlink" hlink="hlink" tx1="dk1" tx2="lt2"/>
  <p:sldLayoutIdLst>
    <p:sldLayoutId r:id="rId1" id="2147483661"/>
    <p:sldLayoutId r:id="rId2" id="2147483662"/>
    <p:sldLayoutId r:id="rId3" id="2147483663"/>
    <p:sldLayoutId r:id="rId4" id="2147483664"/>
    <p:sldLayoutId r:id="rId5" id="2147483665"/>
    <p:sldLayoutId r:id="rId6" id="2147483666"/>
    <p:sldLayoutId r:id="rId7" id="2147483667"/>
    <p:sldLayoutId r:id="rId8" id="2147483668"/>
    <p:sldLayoutId r:id="rId9" id="2147483669"/>
    <p:sldLayoutId r:id="rId10" id="2147483670"/>
    <p:sldLayoutId r:id="rId11" id="2147483671"/>
  </p:sldLayoutIdLst>
  <p:hf dt="0" ftr="0" hdr="0" sldNum="0"/>
  <p:txStyles>
    <p:title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titleStyle>
    <p:body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bodyStyle>
    <p:other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otherStyle>
  </p:txStyles>
</p:sldMaster>
</file>

<file path=ppt/slides/_rels/slide1.xml.rels><?xml version="1.0" standalone="yes" ?><Relationships xmlns="http://schemas.openxmlformats.org/package/2006/relationships"><Relationship Id="rId1" Target="../slideLayouts/slideLayout1.xml" Type="http://schemas.openxmlformats.org/officeDocument/2006/relationships/slideLayout"></Relationship><Relationship Id="rId2" Target="../notesSlides/notesSlide1.xml" Type="http://schemas.openxmlformats.org/officeDocument/2006/relationships/notesSlide"></Relationship></Relationships>
</file>

<file path=ppt/slides/_rels/slide10.xml.rels><?xml version="1.0" standalone="yes" ?><Relationships xmlns="http://schemas.openxmlformats.org/package/2006/relationships"><Relationship Id="rId1" Target="../slideLayouts/slideLayout11.xml" Type="http://schemas.openxmlformats.org/officeDocument/2006/relationships/slideLayout"></Relationship><Relationship Id="rId2" Target="../notesSlides/notesSlide10.xml" Type="http://schemas.openxmlformats.org/officeDocument/2006/relationships/notesSlide"></Relationship><Relationship Id="rId3" Target="../media/image4.jpg" Type="http://schemas.openxmlformats.org/officeDocument/2006/relationships/image"></Relationship></Relationships>
</file>

<file path=ppt/slides/_rels/slide11.xml.rels><?xml version="1.0" standalone="yes" ?><Relationships xmlns="http://schemas.openxmlformats.org/package/2006/relationships"><Relationship Id="rId1" Target="../slideLayouts/slideLayout9.xml" Type="http://schemas.openxmlformats.org/officeDocument/2006/relationships/slideLayout"></Relationship><Relationship Id="rId2" Target="../notesSlides/notesSlide11.xml" Type="http://schemas.openxmlformats.org/officeDocument/2006/relationships/notesSlide"></Relationship></Relationships>
</file>

<file path=ppt/slides/_rels/slide12.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12.xml" Type="http://schemas.openxmlformats.org/officeDocument/2006/relationships/notesSlide"></Relationship></Relationships>
</file>

<file path=ppt/slides/_rels/slide13.xml.rels><?xml version="1.0" standalone="yes" ?><Relationships xmlns="http://schemas.openxmlformats.org/package/2006/relationships"><Relationship Id="rId1" Target="../slideLayouts/slideLayout4.xml" Type="http://schemas.openxmlformats.org/officeDocument/2006/relationships/slideLayout"></Relationship><Relationship Id="rId2" Target="../notesSlides/notesSlide13.xml" Type="http://schemas.openxmlformats.org/officeDocument/2006/relationships/notesSlide"></Relationship></Relationships>
</file>

<file path=ppt/slides/_rels/slide14.xml.rels><?xml version="1.0" standalone="yes" ?><Relationships xmlns="http://schemas.openxmlformats.org/package/2006/relationships"><Relationship Id="rId1" Target="../slideLayouts/slideLayout7.xml" Type="http://schemas.openxmlformats.org/officeDocument/2006/relationships/slideLayout"></Relationship><Relationship Id="rId2" Target="../notesSlides/notesSlide14.xml" Type="http://schemas.openxmlformats.org/officeDocument/2006/relationships/notesSlide"></Relationship></Relationships>
</file>

<file path=ppt/slides/_rels/slide15.xml.rels><?xml version="1.0" standalone="yes" ?><Relationships xmlns="http://schemas.openxmlformats.org/package/2006/relationships"><Relationship Id="rId1" Target="../slideLayouts/slideLayout8.xml" Type="http://schemas.openxmlformats.org/officeDocument/2006/relationships/slideLayout"></Relationship><Relationship Id="rId2" Target="../notesSlides/notesSlide15.xml" Type="http://schemas.openxmlformats.org/officeDocument/2006/relationships/notesSlide"></Relationship></Relationships>
</file>

<file path=ppt/slides/_rels/slide16.xml.rels><?xml version="1.0" standalone="yes" ?><Relationships xmlns="http://schemas.openxmlformats.org/package/2006/relationships"><Relationship Id="rId1" Target="../slideLayouts/slideLayout5.xml" Type="http://schemas.openxmlformats.org/officeDocument/2006/relationships/slideLayout"></Relationship><Relationship Id="rId2" Target="../notesSlides/notesSlide16.xml" Type="http://schemas.openxmlformats.org/officeDocument/2006/relationships/notesSlide"></Relationship></Relationships>
</file>

<file path=ppt/slides/_rels/slide17.xml.rels><?xml version="1.0" standalone="yes" ?><Relationships xmlns="http://schemas.openxmlformats.org/package/2006/relationships"><Relationship Id="rId1" Target="../slideLayouts/slideLayout6.xml" Type="http://schemas.openxmlformats.org/officeDocument/2006/relationships/slideLayout"></Relationship><Relationship Id="rId2" Target="../notesSlides/notesSlide17.xml" Type="http://schemas.openxmlformats.org/officeDocument/2006/relationships/notesSlide"></Relationship></Relationships>
</file>

<file path=ppt/slides/_rels/slide18.xml.rels><?xml version="1.0" standalone="yes" ?><Relationships xmlns="http://schemas.openxmlformats.org/package/2006/relationships"><Relationship Id="rId1" Target="../slideLayouts/slideLayout3.xml" Type="http://schemas.openxmlformats.org/officeDocument/2006/relationships/slideLayout"></Relationship></Relationships>
</file>

<file path=ppt/slides/_rels/slide19.xml.rels><?xml version="1.0" standalone="yes" ?><Relationships xmlns="http://schemas.openxmlformats.org/package/2006/relationships"><Relationship Id="rId1" Target="../slideLayouts/slideLayout7.xml" Type="http://schemas.openxmlformats.org/officeDocument/2006/relationships/slideLayout"></Relationship><Relationship Id="rId2" Target="../notesSlides/notesSlide18.xml" Type="http://schemas.openxmlformats.org/officeDocument/2006/relationships/notesSlide"></Relationship></Relationships>
</file>

<file path=ppt/slides/_rels/slide2.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2.xml" Type="http://schemas.openxmlformats.org/officeDocument/2006/relationships/notesSlide"></Relationship></Relationships>
</file>

<file path=ppt/slides/_rels/slide20.xml.rels><?xml version="1.0" standalone="yes" ?><Relationships xmlns="http://schemas.openxmlformats.org/package/2006/relationships"><Relationship Id="rId1" Target="../slideLayouts/slideLayout8.xml" Type="http://schemas.openxmlformats.org/officeDocument/2006/relationships/slideLayout"></Relationship><Relationship Id="rId2" Target="../notesSlides/notesSlide19.xml" Type="http://schemas.openxmlformats.org/officeDocument/2006/relationships/notesSlide"></Relationship></Relationships>
</file>

<file path=ppt/slides/_rels/slide21.xml.rels><?xml version="1.0" standalone="yes" ?><Relationships xmlns="http://schemas.openxmlformats.org/package/2006/relationships"><Relationship Id="rId1" Target="../slideLayouts/slideLayout5.xml" Type="http://schemas.openxmlformats.org/officeDocument/2006/relationships/slideLayout"></Relationship><Relationship Id="rId2" Target="../notesSlides/notesSlide20.xml" Type="http://schemas.openxmlformats.org/officeDocument/2006/relationships/notesSlide"></Relationship></Relationships>
</file>

<file path=ppt/slides/_rels/slide22.xml.rels><?xml version="1.0" standalone="yes" ?><Relationships xmlns="http://schemas.openxmlformats.org/package/2006/relationships"><Relationship Id="rId1" Target="../slideLayouts/slideLayout11.xml" Type="http://schemas.openxmlformats.org/officeDocument/2006/relationships/slideLayout"></Relationship><Relationship Id="rId2" Target="../notesSlides/notesSlide21.xml" Type="http://schemas.openxmlformats.org/officeDocument/2006/relationships/notesSlide"></Relationship><Relationship Id="rId3" Target="../media/image5.jpg" Type="http://schemas.openxmlformats.org/officeDocument/2006/relationships/image"></Relationship></Relationships>
</file>

<file path=ppt/slides/_rels/slide23.xml.rels><?xml version="1.0" standalone="yes" ?><Relationships xmlns="http://schemas.openxmlformats.org/package/2006/relationships"><Relationship Id="rId1" Target="../slideLayouts/slideLayout7.xml" Type="http://schemas.openxmlformats.org/officeDocument/2006/relationships/slideLayout"></Relationship><Relationship Id="rId2" Target="../notesSlides/notesSlide22.xml" Type="http://schemas.openxmlformats.org/officeDocument/2006/relationships/notesSlide"></Relationship></Relationships>
</file>

<file path=ppt/slides/_rels/slide24.xml.rels><?xml version="1.0" standalone="yes" ?><Relationships xmlns="http://schemas.openxmlformats.org/package/2006/relationships"><Relationship Id="rId1" Target="../slideLayouts/slideLayout5.xml" Type="http://schemas.openxmlformats.org/officeDocument/2006/relationships/slideLayout"></Relationship><Relationship Id="rId2" Target="../notesSlides/notesSlide23.xml" Type="http://schemas.openxmlformats.org/officeDocument/2006/relationships/notesSlide"></Relationship></Relationships>
</file>

<file path=ppt/slides/_rels/slide25.xml.rels><?xml version="1.0" standalone="yes" ?><Relationships xmlns="http://schemas.openxmlformats.org/package/2006/relationships"><Relationship Id="rId1" Target="../slideLayouts/slideLayout8.xml" Type="http://schemas.openxmlformats.org/officeDocument/2006/relationships/slideLayout"></Relationship><Relationship Id="rId2" Target="../notesSlides/notesSlide24.xml" Type="http://schemas.openxmlformats.org/officeDocument/2006/relationships/notesSlide"></Relationship></Relationships>
</file>

<file path=ppt/slides/_rels/slide26.xml.rels><?xml version="1.0" standalone="yes" ?><Relationships xmlns="http://schemas.openxmlformats.org/package/2006/relationships"><Relationship Id="rId1" Target="../slideLayouts/slideLayout5.xml" Type="http://schemas.openxmlformats.org/officeDocument/2006/relationships/slideLayout"></Relationship><Relationship Id="rId2" Target="../notesSlides/notesSlide25.xml" Type="http://schemas.openxmlformats.org/officeDocument/2006/relationships/notesSlide"></Relationship></Relationships>
</file>

<file path=ppt/slides/_rels/slide27.xml.rels><?xml version="1.0" standalone="yes" ?><Relationships xmlns="http://schemas.openxmlformats.org/package/2006/relationships"><Relationship Id="rId1" Target="../slideLayouts/slideLayout8.xml" Type="http://schemas.openxmlformats.org/officeDocument/2006/relationships/slideLayout"></Relationship><Relationship Id="rId2" Target="../notesSlides/notesSlide26.xml" Type="http://schemas.openxmlformats.org/officeDocument/2006/relationships/notesSlide"></Relationship></Relationships>
</file>

<file path=ppt/slides/_rels/slide28.xml.rels><?xml version="1.0" standalone="yes" ?><Relationships xmlns="http://schemas.openxmlformats.org/package/2006/relationships"><Relationship Id="rId1" Target="../slideLayouts/slideLayout9.xml" Type="http://schemas.openxmlformats.org/officeDocument/2006/relationships/slideLayout"></Relationship><Relationship Id="rId2" Target="../notesSlides/notesSlide27.xml" Type="http://schemas.openxmlformats.org/officeDocument/2006/relationships/notesSlide"></Relationship></Relationships>
</file>

<file path=ppt/slides/_rels/slide29.xml.rels><?xml version="1.0" standalone="yes" ?><Relationships xmlns="http://schemas.openxmlformats.org/package/2006/relationships"><Relationship Id="rId1" Target="../slideLayouts/slideLayout11.xml" Type="http://schemas.openxmlformats.org/officeDocument/2006/relationships/slideLayout"></Relationship><Relationship Id="rId2" Target="../notesSlides/notesSlide28.xml" Type="http://schemas.openxmlformats.org/officeDocument/2006/relationships/notesSlide"></Relationship><Relationship Id="rId3" Target="../media/image7.jpg" Type="http://schemas.openxmlformats.org/officeDocument/2006/relationships/image"></Relationship></Relationships>
</file>

<file path=ppt/slides/_rels/slide3.xml.rels><?xml version="1.0" standalone="yes" ?><Relationships xmlns="http://schemas.openxmlformats.org/package/2006/relationships"><Relationship Id="rId1" Target="../slideLayouts/slideLayout7.xml" Type="http://schemas.openxmlformats.org/officeDocument/2006/relationships/slideLayout"></Relationship><Relationship Id="rId2" Target="../notesSlides/notesSlide3.xml" Type="http://schemas.openxmlformats.org/officeDocument/2006/relationships/notesSlide"></Relationship></Relationships>
</file>

<file path=ppt/slides/_rels/slide30.xml.rels><?xml version="1.0" standalone="yes" ?><Relationships xmlns="http://schemas.openxmlformats.org/package/2006/relationships"><Relationship Id="rId1" Target="../slideLayouts/slideLayout7.xml" Type="http://schemas.openxmlformats.org/officeDocument/2006/relationships/slideLayout"></Relationship><Relationship Id="rId2" Target="../notesSlides/notesSlide29.xml" Type="http://schemas.openxmlformats.org/officeDocument/2006/relationships/notesSlide"></Relationship></Relationships>
</file>

<file path=ppt/slides/_rels/slide4.xml.rels><?xml version="1.0" standalone="yes" ?><Relationships xmlns="http://schemas.openxmlformats.org/package/2006/relationships"><Relationship Id="rId1" Target="../slideLayouts/slideLayout8.xml" Type="http://schemas.openxmlformats.org/officeDocument/2006/relationships/slideLayout"></Relationship><Relationship Id="rId2" Target="../notesSlides/notesSlide4.xml" Type="http://schemas.openxmlformats.org/officeDocument/2006/relationships/notesSlide"></Relationship></Relationships>
</file>

<file path=ppt/slides/_rels/slide5.xml.rels><?xml version="1.0" standalone="yes" ?><Relationships xmlns="http://schemas.openxmlformats.org/package/2006/relationships"><Relationship Id="rId1" Target="../slideLayouts/slideLayout8.xml" Type="http://schemas.openxmlformats.org/officeDocument/2006/relationships/slideLayout"></Relationship><Relationship Id="rId2" Target="../notesSlides/notesSlide5.xml" Type="http://schemas.openxmlformats.org/officeDocument/2006/relationships/notesSlide"></Relationship></Relationships>
</file>

<file path=ppt/slides/_rels/slide6.xml.rels><?xml version="1.0" standalone="yes" ?><Relationships xmlns="http://schemas.openxmlformats.org/package/2006/relationships"><Relationship Id="rId1" Target="../slideLayouts/slideLayout3.xml" Type="http://schemas.openxmlformats.org/officeDocument/2006/relationships/slideLayout"></Relationship><Relationship Id="rId2" Target="../notesSlides/notesSlide6.xml" Type="http://schemas.openxmlformats.org/officeDocument/2006/relationships/notesSlide"></Relationship></Relationships>
</file>

<file path=ppt/slides/_rels/slide7.xml.rels><?xml version="1.0" standalone="yes" ?><Relationships xmlns="http://schemas.openxmlformats.org/package/2006/relationships"><Relationship Id="rId1" Target="../slideLayouts/slideLayout4.xml" Type="http://schemas.openxmlformats.org/officeDocument/2006/relationships/slideLayout"></Relationship><Relationship Id="rId2" Target="../notesSlides/notesSlide7.xml" Type="http://schemas.openxmlformats.org/officeDocument/2006/relationships/notesSlide"></Relationship><Relationship Id="rId3" Target="../media/image6.jpg" Type="http://schemas.openxmlformats.org/officeDocument/2006/relationships/image"></Relationship><Relationship Id="rId4" Target="../media/image1.jpg" Type="http://schemas.openxmlformats.org/officeDocument/2006/relationships/image"></Relationship><Relationship Id="rId5" Target="../media/image2.jpg" Type="http://schemas.openxmlformats.org/officeDocument/2006/relationships/image"></Relationship><Relationship Id="rId6" Target="../media/image3.jpg" Type="http://schemas.openxmlformats.org/officeDocument/2006/relationships/image"></Relationship></Relationships>
</file>

<file path=ppt/slides/_rels/slide8.xml.rels><?xml version="1.0" standalone="yes" ?><Relationships xmlns="http://schemas.openxmlformats.org/package/2006/relationships"><Relationship Id="rId1" Target="../slideLayouts/slideLayout5.xml" Type="http://schemas.openxmlformats.org/officeDocument/2006/relationships/slideLayout"></Relationship><Relationship Id="rId2" Target="../notesSlides/notesSlide8.xml" Type="http://schemas.openxmlformats.org/officeDocument/2006/relationships/notesSlide"></Relationship><Relationship Id="rId3" Target="https://youtu.be/Mp-Q_UU6Ksk" TargetMode="External" Type="http://schemas.openxmlformats.org/officeDocument/2006/relationships/hyperlink"></Relationship></Relationships>
</file>

<file path=ppt/slides/_rels/slide9.xml.rels><?xml version="1.0" standalone="yes" ?><Relationships xmlns="http://schemas.openxmlformats.org/package/2006/relationships"><Relationship Id="rId1" Target="../slideLayouts/slideLayout7.xml" Type="http://schemas.openxmlformats.org/officeDocument/2006/relationships/slideLayout"></Relationship><Relationship Id="rId2" Target="../notesSlides/notesSlide9.xml" Type="http://schemas.openxmlformats.org/officeDocument/2006/relationships/notesSlide"></Relationship></Relationships>
</file>

<file path=ppt/slides/slide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5" name="Shape 5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6" name="Google Shape;56;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8" y="781525"/>
            <a:ext cx="8520600" cy="20526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sz="5100">
                <a:uFillTx/>
              </a:rPr>
              <a:t>Trauma D</a:t>
            </a:r>
            <a:r>
              <a:rPr lang="en" sz="5100">
                <a:uFillTx/>
              </a:rPr>
              <a:t>oesn’t Only Impact Our Clients: Building A Healthy Self Care Habit.</a:t>
            </a:r>
            <a:endParaRPr sz="510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7" name="Google Shape;57;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57375" y="3970418"/>
            <a:ext cx="8520600" cy="6054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a:uFillTx/>
              </a:rPr>
              <a:t>Laurie Eldred, LMSW, CAADC</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2" name="Shape 11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3" name="Google Shape;113;p2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733588" y="152400"/>
            <a:ext cx="3676825" cy="4838702"/>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7" name="Shape 11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8" name="Google Shape;118;p2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73661" y="116123"/>
            <a:ext cx="8208396" cy="4695754"/>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sz="2800">
                <a:uFillTx/>
              </a:rPr>
              <a:t>Secondary Trauma can also show up </a:t>
            </a:r>
            <a:r>
              <a:rPr lang="en" sz="2800">
                <a:uFillTx/>
              </a:rPr>
              <a:t>as a trauma response in our bodies:</a:t>
            </a:r>
            <a:endParaRPr sz="2800">
              <a:uFillTx/>
            </a:endParaRPr>
          </a:p>
          <a:p>
            <a:pPr algn="ctr" indent="0" lvl="0" marL="0" rtl="0">
              <a:spcBef>
                <a:spcPts val="0"/>
              </a:spcBef>
              <a:spcAft>
                <a:spcPts val="0"/>
              </a:spcAft>
              <a:buNone/>
            </a:pPr>
            <a:r>
              <a:rPr>
                <a:uFillTx/>
              </a:rPr>
              <a:t/>
            </a:r>
            <a:endParaRPr>
              <a:uFillTx/>
            </a:endParaRPr>
          </a:p>
          <a:p>
            <a:pPr algn="ctr" indent="0" lvl="0" marL="0" rtl="0">
              <a:spcBef>
                <a:spcPts val="0"/>
              </a:spcBef>
              <a:spcAft>
                <a:spcPts val="0"/>
              </a:spcAft>
              <a:buNone/>
            </a:pPr>
            <a:r>
              <a:rPr lang="en" u="sng">
                <a:uFillTx/>
              </a:rPr>
              <a:t>But we need to ask of our responses:</a:t>
            </a:r>
            <a:endParaRPr u="sng">
              <a:uFillTx/>
            </a:endParaRPr>
          </a:p>
          <a:p>
            <a:pPr algn="ctr" indent="0" lvl="0" marL="0" rtl="0">
              <a:spcBef>
                <a:spcPts val="0"/>
              </a:spcBef>
              <a:spcAft>
                <a:spcPts val="0"/>
              </a:spcAft>
              <a:buNone/>
            </a:pPr>
            <a:r>
              <a:rPr>
                <a:uFillTx/>
              </a:rPr>
              <a:t/>
            </a:r>
            <a:endParaRPr u="sng">
              <a:uFillTx/>
            </a:endParaRPr>
          </a:p>
          <a:p>
            <a:pPr algn="ctr" indent="-381000" lvl="0" marL="457200" rtl="0">
              <a:spcBef>
                <a:spcPts val="0"/>
              </a:spcBef>
              <a:spcAft>
                <a:spcPts val="0"/>
              </a:spcAft>
              <a:buSzPts val="2400"/>
              <a:buAutoNum type="arabicPeriod"/>
            </a:pPr>
            <a:r>
              <a:rPr lang="en">
                <a:uFillTx/>
              </a:rPr>
              <a:t> How is this helping us become our more truest selves</a:t>
            </a:r>
            <a:r>
              <a:rPr lang="en">
                <a:uFillTx/>
              </a:rPr>
              <a:t>?</a:t>
            </a:r>
            <a:endParaRPr>
              <a:uFillTx/>
            </a:endParaRPr>
          </a:p>
          <a:p>
            <a:pPr algn="ctr" indent="-381000" lvl="0" marL="457200" rtl="0">
              <a:spcBef>
                <a:spcPts val="0"/>
              </a:spcBef>
              <a:spcAft>
                <a:spcPts val="0"/>
              </a:spcAft>
              <a:buSzPts val="2400"/>
              <a:buAutoNum type="arabicPeriod"/>
            </a:pPr>
            <a:endParaRPr lang="en">
              <a:uFillTx/>
            </a:endParaRPr>
          </a:p>
          <a:p>
            <a:pPr algn="ctr" indent="-381000" lvl="0" marL="457200" rtl="0">
              <a:spcBef>
                <a:spcPts val="0"/>
              </a:spcBef>
              <a:spcAft>
                <a:spcPts val="0"/>
              </a:spcAft>
              <a:buSzPts val="2400"/>
              <a:buAutoNum type="arabicPeriod"/>
            </a:pPr>
            <a:r>
              <a:rPr lang="en">
                <a:uFillTx/>
              </a:rPr>
              <a:t/>
            </a:r>
            <a:r>
              <a:rPr lang="en">
                <a:uFillTx/>
              </a:rPr>
              <a:t/>
            </a:r>
            <a:r>
              <a:rPr>
                <a:uFillTx/>
              </a:rPr>
              <a:t/>
            </a:r>
            <a:r>
              <a:rPr lang="en">
                <a:uFillTx/>
              </a:rPr>
              <a:t>How does it help us work with our clients?</a:t>
            </a:r>
            <a:endParaRPr lang="en">
              <a:uFillTx/>
            </a:endParaRPr>
          </a:p>
          <a:p>
            <a:pPr algn="ctr" indent="-381000" lvl="0" marL="457200" rtl="0">
              <a:spcBef>
                <a:spcPts val="0"/>
              </a:spcBef>
              <a:spcAft>
                <a:spcPts val="0"/>
              </a:spcAft>
              <a:buSzPts val="2400"/>
              <a:buAutoNum type="arabicPeriod"/>
            </a:pPr>
            <a:endParaRPr lang="en">
              <a:uFillTx/>
            </a:endParaRPr>
          </a:p>
          <a:p>
            <a:pPr algn="ctr" indent="-381000" lvl="0" marL="457200" rtl="0">
              <a:spcBef>
                <a:spcPts val="0"/>
              </a:spcBef>
              <a:spcAft>
                <a:spcPts val="0"/>
              </a:spcAft>
              <a:buSzPts val="2400"/>
              <a:buAutoNum type="arabicPeriod"/>
            </a:pPr>
            <a:r>
              <a:rPr lang="en">
                <a:uFillTx/>
              </a:rPr>
              <a:t/>
            </a:r>
            <a:r>
              <a:rPr lang="en">
                <a:uFillTx/>
              </a:rPr>
              <a:t/>
            </a:r>
            <a:r>
              <a:rPr lang="en">
                <a:uFillTx/>
              </a:rPr>
              <a:t/>
            </a:r>
            <a:r>
              <a:rPr lang="en">
                <a:uFillTx/>
              </a:rPr>
              <a:t>H</a:t>
            </a:r>
            <a:r>
              <a:rPr lang="en">
                <a:uFillTx/>
              </a:rPr>
              <a:t/>
            </a:r>
            <a:r>
              <a:rPr lang="en">
                <a:uFillTx/>
              </a:rPr>
              <a:t>ow can is this sustainable in the long run?</a:t>
            </a:r>
            <a:endParaRPr lang="en">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2" name="Shape 12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3" name="Google Shape;123;p2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02750" y="802500"/>
            <a:ext cx="3538500" cy="35385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a:uFillTx/>
              </a:rPr>
              <a:t>Trauma Responses</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7" name="Shape 12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8" name="Google Shape;128;p2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92850"/>
            <a:ext cx="8520600" cy="8010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spcBef>
                <a:spcPts val="0"/>
              </a:spcBef>
              <a:spcAft>
                <a:spcPts val="0"/>
              </a:spcAft>
              <a:buNone/>
            </a:pPr>
            <a:r>
              <a:rPr lang="en">
                <a:uFillTx/>
              </a:rPr>
              <a:t>Trauma Responses:</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9" name="Google Shape;129;p2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28675"/>
            <a:ext cx="3999900" cy="36009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317500" lvl="0" marL="457200" rtl="0">
              <a:spcBef>
                <a:spcPts val="0"/>
              </a:spcBef>
              <a:spcAft>
                <a:spcPts val="0"/>
              </a:spcAft>
              <a:buSzPts val="1400"/>
              <a:buAutoNum type="arabicPeriod"/>
            </a:pPr>
            <a:r>
              <a:rPr lang="en">
                <a:uFillTx/>
              </a:rPr>
              <a:t>Feeling Hopeless/Helpless.</a:t>
            </a:r>
            <a:endParaRPr>
              <a:uFillTx/>
            </a:endParaRPr>
          </a:p>
          <a:p>
            <a:pPr algn="l" indent="-317500" lvl="0" marL="457200" rtl="0">
              <a:spcBef>
                <a:spcPts val="0"/>
              </a:spcBef>
              <a:spcAft>
                <a:spcPts val="0"/>
              </a:spcAft>
              <a:buSzPts val="1400"/>
              <a:buAutoNum type="arabicPeriod"/>
            </a:pPr>
            <a:r>
              <a:rPr lang="en">
                <a:uFillTx/>
              </a:rPr>
              <a:t/>
            </a:r>
            <a:r>
              <a:rPr lang="en">
                <a:uFillTx/>
              </a:rPr>
              <a:t/>
            </a:r>
            <a:r>
              <a:rPr lang="en">
                <a:uFillTx/>
              </a:rPr>
              <a:t>A Sense that One Can Never Do Enough.</a:t>
            </a:r>
            <a:r>
              <a:rPr lang="en">
                <a:uFillTx/>
              </a:rPr>
              <a:t/>
            </a:r>
            <a:endParaRPr lang="en">
              <a:uFillTx/>
            </a:endParaRPr>
          </a:p>
          <a:p>
            <a:pPr algn="l" indent="-317500" lvl="0" marL="457200" rtl="0">
              <a:spcBef>
                <a:spcPts val="0"/>
              </a:spcBef>
              <a:spcAft>
                <a:spcPts val="0"/>
              </a:spcAft>
              <a:buSzPts val="1400"/>
              <a:buAutoNum type="arabicPeriod"/>
            </a:pPr>
            <a:r>
              <a:rPr lang="en">
                <a:uFillTx/>
              </a:rPr>
              <a:t>Hypervigilance.</a:t>
            </a:r>
            <a:endParaRPr>
              <a:uFillTx/>
            </a:endParaRPr>
          </a:p>
          <a:p>
            <a:pPr algn="l" indent="-317500" lvl="0" marL="457200" rtl="0">
              <a:spcBef>
                <a:spcPts val="0"/>
              </a:spcBef>
              <a:spcAft>
                <a:spcPts val="0"/>
              </a:spcAft>
              <a:buSzPts val="1400"/>
              <a:buAutoNum type="arabicPeriod"/>
            </a:pPr>
            <a:r>
              <a:rPr lang="en">
                <a:uFillTx/>
              </a:rPr>
              <a:t>Diminished Creativity.</a:t>
            </a:r>
            <a:endParaRPr>
              <a:uFillTx/>
            </a:endParaRPr>
          </a:p>
          <a:p>
            <a:pPr algn="l" indent="-317500" lvl="0" marL="457200" rtl="0">
              <a:spcBef>
                <a:spcPts val="0"/>
              </a:spcBef>
              <a:spcAft>
                <a:spcPts val="0"/>
              </a:spcAft>
              <a:buSzPts val="1400"/>
              <a:buAutoNum type="arabicPeriod"/>
            </a:pPr>
            <a:r>
              <a:rPr lang="en">
                <a:uFillTx/>
              </a:rPr>
              <a:t>Inability</a:t>
            </a:r>
            <a:r>
              <a:rPr lang="en">
                <a:uFillTx/>
              </a:rPr>
              <a:t> to Handle Complexity.</a:t>
            </a:r>
            <a:endParaRPr>
              <a:uFillTx/>
            </a:endParaRPr>
          </a:p>
          <a:p>
            <a:pPr algn="l" indent="-317500" lvl="0" marL="457200" rtl="0">
              <a:spcBef>
                <a:spcPts val="0"/>
              </a:spcBef>
              <a:spcAft>
                <a:spcPts val="0"/>
              </a:spcAft>
              <a:buSzPts val="1400"/>
              <a:buAutoNum type="arabicPeriod"/>
            </a:pPr>
            <a:r>
              <a:rPr lang="en">
                <a:uFillTx/>
              </a:rPr>
              <a:t>Minimizing.</a:t>
            </a:r>
            <a:endParaRPr>
              <a:uFillTx/>
            </a:endParaRPr>
          </a:p>
          <a:p>
            <a:pPr algn="l" indent="-317500" lvl="0" marL="457200" rtl="0">
              <a:spcBef>
                <a:spcPts val="0"/>
              </a:spcBef>
              <a:spcAft>
                <a:spcPts val="0"/>
              </a:spcAft>
              <a:buSzPts val="1400"/>
              <a:buAutoNum type="arabicPeriod"/>
            </a:pPr>
            <a:r>
              <a:rPr lang="en">
                <a:uFillTx/>
              </a:rPr>
              <a:t>Chronic Exhaustion/Physical Ailments.</a:t>
            </a:r>
            <a:endParaRPr>
              <a:uFillTx/>
            </a:endParaRPr>
          </a:p>
          <a:p>
            <a:pPr algn="l" indent="-317500" lvl="0" marL="457200" rtl="0">
              <a:spcBef>
                <a:spcPts val="0"/>
              </a:spcBef>
              <a:spcAft>
                <a:spcPts val="0"/>
              </a:spcAft>
              <a:buSzPts val="1400"/>
              <a:buAutoNum type="arabicPeriod"/>
            </a:pPr>
            <a:r>
              <a:rPr lang="en">
                <a:uFillTx/>
              </a:rPr>
              <a:t>Inability to Listen/Deliberate Avoidance.</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0" name="Google Shape;130;p2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832400" y="1228675"/>
            <a:ext cx="3375028" cy="3655834"/>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9. Dissociative Moments.</a:t>
            </a:r>
            <a:endParaRPr>
              <a:uFillTx/>
            </a:endParaRPr>
          </a:p>
          <a:p>
            <a:pPr algn="l" indent="0" lvl="0" marL="0" rtl="0">
              <a:spcBef>
                <a:spcPts val="1600"/>
              </a:spcBef>
              <a:spcAft>
                <a:spcPts val="0"/>
              </a:spcAft>
              <a:buNone/>
            </a:pPr>
            <a:r>
              <a:rPr lang="en">
                <a:uFillTx/>
              </a:rPr>
              <a:t>10. Sense of Persecution.</a:t>
            </a:r>
            <a:endParaRPr>
              <a:uFillTx/>
            </a:endParaRPr>
          </a:p>
          <a:p>
            <a:pPr algn="l" indent="0" lvl="0" marL="0" rtl="0">
              <a:spcBef>
                <a:spcPts val="1600"/>
              </a:spcBef>
              <a:spcAft>
                <a:spcPts val="0"/>
              </a:spcAft>
              <a:buNone/>
            </a:pPr>
            <a:r>
              <a:rPr lang="en">
                <a:uFillTx/>
              </a:rPr>
              <a:t>11. Guilt.</a:t>
            </a:r>
            <a:endParaRPr>
              <a:uFillTx/>
            </a:endParaRPr>
          </a:p>
          <a:p>
            <a:pPr algn="l" indent="0" lvl="0" marL="0" rtl="0">
              <a:spcBef>
                <a:spcPts val="1600"/>
              </a:spcBef>
              <a:spcAft>
                <a:spcPts val="0"/>
              </a:spcAft>
              <a:buNone/>
            </a:pPr>
            <a:r>
              <a:rPr lang="en">
                <a:uFillTx/>
              </a:rPr>
              <a:t>12. Fear.</a:t>
            </a:r>
            <a:endParaRPr>
              <a:uFillTx/>
            </a:endParaRPr>
          </a:p>
          <a:p>
            <a:pPr algn="l" indent="0" lvl="0" marL="0" rtl="0">
              <a:spcBef>
                <a:spcPts val="1600"/>
              </a:spcBef>
              <a:spcAft>
                <a:spcPts val="0"/>
              </a:spcAft>
              <a:buNone/>
            </a:pPr>
            <a:r>
              <a:rPr lang="en">
                <a:uFillTx/>
              </a:rPr>
              <a:t>13. Anger and </a:t>
            </a:r>
            <a:r>
              <a:rPr lang="en">
                <a:uFillTx/>
              </a:rPr>
              <a:t>Cynicism</a:t>
            </a:r>
            <a:r>
              <a:rPr lang="en">
                <a:uFillTx/>
              </a:rPr>
              <a:t>. </a:t>
            </a:r>
            <a:endParaRPr>
              <a:uFillTx/>
            </a:endParaRPr>
          </a:p>
          <a:p>
            <a:pPr algn="l" indent="0" lvl="0" marL="0" rtl="0">
              <a:spcBef>
                <a:spcPts val="1600"/>
              </a:spcBef>
              <a:spcAft>
                <a:spcPts val="0"/>
              </a:spcAft>
              <a:buNone/>
            </a:pPr>
            <a:r>
              <a:rPr lang="en">
                <a:uFillTx/>
              </a:rPr>
              <a:t>14. </a:t>
            </a:r>
            <a:r>
              <a:rPr lang="en">
                <a:uFillTx/>
              </a:rPr>
              <a:t>Inability</a:t>
            </a:r>
            <a:r>
              <a:rPr lang="en">
                <a:uFillTx/>
              </a:rPr>
              <a:t> to Empathize/Numbing.</a:t>
            </a:r>
            <a:endParaRPr>
              <a:uFillTx/>
            </a:endParaRPr>
          </a:p>
          <a:p>
            <a:pPr algn="l" indent="0" lvl="0" marL="0" rtl="0">
              <a:spcBef>
                <a:spcPts val="1600"/>
              </a:spcBef>
              <a:spcAft>
                <a:spcPts val="0"/>
              </a:spcAft>
              <a:buNone/>
            </a:pPr>
            <a:r>
              <a:rPr lang="en">
                <a:uFillTx/>
              </a:rPr>
              <a:t>15. Addictions.</a:t>
            </a:r>
            <a:endParaRPr>
              <a:uFillTx/>
            </a:endParaRPr>
          </a:p>
          <a:p>
            <a:pPr algn="l" indent="0" lvl="0" marL="0" rtl="0">
              <a:spcBef>
                <a:spcPts val="1600"/>
              </a:spcBef>
              <a:spcAft>
                <a:spcPts val="0"/>
              </a:spcAft>
              <a:buNone/>
            </a:pPr>
            <a:r>
              <a:rPr lang="en">
                <a:uFillTx/>
              </a:rPr>
              <a:t>16. </a:t>
            </a:r>
            <a:r>
              <a:rPr lang="en">
                <a:uFillTx/>
              </a:rPr>
              <a:t>Grandiosity </a:t>
            </a:r>
            <a:endParaRPr>
              <a:uFillTx/>
            </a:endParaRPr>
          </a:p>
          <a:p>
            <a:pPr algn="l" indent="0" lvl="0" marL="0" rtl="0">
              <a:spcBef>
                <a:spcPts val="1600"/>
              </a:spcBef>
              <a:spcAft>
                <a:spcPts val="160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4" name="Shape 13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5" name="Google Shape;135;p2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0250" y="526350"/>
            <a:ext cx="8044500" cy="4090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a:uFillTx/>
              </a:rPr>
              <a:t>BREAK TIME!</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9" name="Shape 13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0" name="Google Shape;140;p2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1081400"/>
            <a:ext cx="4045200" cy="17103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ctr" indent="0" lvl="0" marL="0" rtl="0">
              <a:spcBef>
                <a:spcPts val="0"/>
              </a:spcBef>
              <a:spcAft>
                <a:spcPts val="0"/>
              </a:spcAft>
              <a:buNone/>
            </a:pPr>
            <a:r>
              <a:rPr lang="en">
                <a:uFillTx/>
              </a:rPr>
              <a:t>Self Care?</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1" name="Google Shape;141;p2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2845223"/>
            <a:ext cx="4045200" cy="13455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spcBef>
                <a:spcPts val="0"/>
              </a:spcBef>
              <a:spcAft>
                <a:spcPts val="0"/>
              </a:spcAft>
              <a:buNone/>
            </a:pPr>
            <a:r>
              <a:rPr lang="en">
                <a:uFillTx/>
              </a:rPr>
              <a:t>The current buzzword!?!</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2" name="Google Shape;142;p2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724200"/>
            <a:ext cx="3837000" cy="36951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1600"/>
              </a:spcAft>
              <a:buNone/>
            </a:pPr>
            <a:r>
              <a:rPr lang="en">
                <a:uFillTx/>
              </a:rPr>
              <a:t> What is self care?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6" name="Shape 14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7" name="Google Shape;147;p2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5481" y="350381"/>
            <a:ext cx="8537700" cy="4599114"/>
          </a:xfrm>
          <a:prstGeom prst="rect">
            <a:avLst/>
          </a:prstGeom>
          <a:ln cap="flat" cmpd="sng" w="9525">
            <a:solidFill>
              <a:srgbClr val="000000"/>
            </a:solidFill>
            <a:prstDash val="solid"/>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spcBef>
                <a:spcPts val="0"/>
              </a:spcBef>
              <a:spcAft>
                <a:spcPts val="0"/>
              </a:spcAft>
              <a:buNone/>
            </a:pPr>
            <a:r>
              <a:rPr lang="en" u="sng">
                <a:solidFill>
                  <a:srgbClr val="A64D79"/>
                </a:solidFill>
                <a:uFillTx/>
              </a:rPr>
              <a:t>What is Self Care Really</a:t>
            </a:r>
            <a:r>
              <a:rPr lang="en" u="none">
                <a:solidFill>
                  <a:srgbClr val="A64D79"/>
                </a:solidFill>
                <a:uFillTx/>
              </a:rPr>
              <a:t>?</a:t>
            </a:r>
            <a:endParaRPr lang="en" u="none">
              <a:solidFill>
                <a:srgbClr val="A64D79"/>
              </a:solidFill>
              <a:uFillTx/>
            </a:endParaRPr>
          </a:p>
          <a:p>
            <a:pPr algn="ctr" indent="0" lvl="0" marL="0" rtl="0">
              <a:spcBef>
                <a:spcPts val="0"/>
              </a:spcBef>
              <a:spcAft>
                <a:spcPts val="0"/>
              </a:spcAft>
              <a:buNone/>
            </a:pPr>
            <a:endParaRPr lang="en" u="none">
              <a:solidFill>
                <a:srgbClr val="A64D79"/>
              </a:solidFill>
              <a:uFillTx/>
            </a:endParaRPr>
          </a:p>
          <a:p>
            <a:pPr algn="ctr" indent="0" lvl="0" marL="0" rtl="0">
              <a:spcBef>
                <a:spcPts val="0"/>
              </a:spcBef>
              <a:spcAft>
                <a:spcPts val="0"/>
              </a:spcAft>
              <a:buNone/>
            </a:pPr>
            <a:r>
              <a:rPr lang="en" u="none">
                <a:solidFill>
                  <a:srgbClr val="A64D79"/>
                </a:solidFill>
                <a:uFillTx/>
              </a:rPr>
              <a:t/>
            </a:r>
            <a:r>
              <a:rPr u="none">
                <a:solidFill>
                  <a:srgbClr val="A64D79"/>
                </a:solidFill>
                <a:uFillTx/>
              </a:rPr>
              <a:t/>
            </a:r>
            <a:r>
              <a:rPr lang="en" sz="3200" u="none">
                <a:solidFill>
                  <a:srgbClr val="A64D79"/>
                </a:solidFill>
                <a:uFillTx/>
                <a:latin charset="0" typeface="Amatic SC"/>
              </a:rPr>
              <a:t>It’s not a warm bath or sitting down with a good book</a:t>
            </a:r>
            <a:r>
              <a:rPr lang="en" u="none">
                <a:solidFill>
                  <a:srgbClr val="A64D79"/>
                </a:solidFill>
                <a:uFillTx/>
              </a:rPr>
              <a:t>.</a:t>
            </a:r>
            <a:endParaRPr lang="en" u="none">
              <a:solidFill>
                <a:srgbClr val="A64D79"/>
              </a:solidFill>
              <a:uFillTx/>
            </a:endParaRPr>
          </a:p>
          <a:p>
            <a:pPr algn="ctr" indent="0" lvl="0" marL="0" rtl="0">
              <a:spcBef>
                <a:spcPts val="0"/>
              </a:spcBef>
              <a:spcAft>
                <a:spcPts val="0"/>
              </a:spcAft>
              <a:buNone/>
            </a:pPr>
            <a:r>
              <a:rPr u="none">
                <a:solidFill>
                  <a:srgbClr val="A64D79"/>
                </a:solidFill>
                <a:uFillTx/>
              </a:rPr>
              <a:t/>
            </a:r>
            <a:endParaRPr u="none">
              <a:solidFill>
                <a:srgbClr val="A64D79"/>
              </a:solidFill>
              <a:uFillTx/>
            </a:endParaRPr>
          </a:p>
          <a:p>
            <a:pPr algn="ctr" indent="0" lvl="0" marL="0" rtl="0">
              <a:spcBef>
                <a:spcPts val="0"/>
              </a:spcBef>
              <a:spcAft>
                <a:spcPts val="0"/>
              </a:spcAft>
              <a:buNone/>
            </a:pPr>
            <a:r>
              <a:rPr lang="en" sz="3300" u="none">
                <a:solidFill>
                  <a:srgbClr val="A64D79"/>
                </a:solidFill>
                <a:uFillTx/>
                <a:latin charset="0" typeface="Amatic SC"/>
              </a:rPr>
              <a:t>According to the NASW Policy statement on Self-Care and social work:</a:t>
            </a:r>
            <a:endParaRPr lang="en" sz="3300" u="none">
              <a:solidFill>
                <a:srgbClr val="A64D79"/>
              </a:solidFill>
              <a:uFillTx/>
              <a:latin charset="0" typeface="Amatic SC"/>
            </a:endParaRPr>
          </a:p>
          <a:p>
            <a:pPr algn="l" indent="0" lvl="0" marL="0" rtl="0">
              <a:spcBef>
                <a:spcPts val="0"/>
              </a:spcBef>
              <a:spcAft>
                <a:spcPts val="0"/>
              </a:spcAft>
              <a:buNone/>
            </a:pPr>
            <a:r>
              <a:rPr u="none">
                <a:uFillTx/>
              </a:rPr>
              <a:t/>
            </a:r>
            <a:endParaRPr u="none">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2" name="Shape 16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3" name="Google Shape;163;p3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555600"/>
            <a:ext cx="7921200" cy="7557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ctr" indent="0" lvl="0" marL="0" rtl="0">
              <a:spcBef>
                <a:spcPts val="0"/>
              </a:spcBef>
              <a:spcAft>
                <a:spcPts val="0"/>
              </a:spcAft>
              <a:buNone/>
            </a:pPr>
            <a:r>
              <a:rPr lang="en">
                <a:uFillTx/>
              </a:rPr>
              <a:t>NASW Social Policy on Self Care</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4" name="Google Shape;164;p3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85350" y="1475201"/>
            <a:ext cx="8312400" cy="34035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304800" lvl="0" marL="457200" rtl="0">
              <a:spcBef>
                <a:spcPts val="0"/>
              </a:spcBef>
              <a:spcAft>
                <a:spcPts val="0"/>
              </a:spcAft>
              <a:buSzPts val="1200"/>
              <a:buChar char="●"/>
            </a:pPr>
            <a:r>
              <a:rPr b="1" lang="en" u="sng">
                <a:uFillTx/>
              </a:rPr>
              <a:t>Area One:</a:t>
            </a:r>
            <a:r>
              <a:rPr lang="en">
                <a:uFillTx/>
              </a:rPr>
              <a:t> Creating and supporting organizational policies/procedures to support self care to staff and those in management.  Also modeling self-care within organizations.</a:t>
            </a:r>
            <a:endParaRPr>
              <a:uFillTx/>
            </a:endParaRPr>
          </a:p>
          <a:p>
            <a:pPr algn="l" indent="0" lvl="0" marL="0" rtl="0">
              <a:spcBef>
                <a:spcPts val="1600"/>
              </a:spcBef>
              <a:spcAft>
                <a:spcPts val="0"/>
              </a:spcAft>
              <a:buNone/>
            </a:pPr>
            <a:r>
              <a:rPr>
                <a:uFillTx/>
              </a:rPr>
              <a:t/>
            </a:r>
            <a:endParaRPr b="1" u="sng">
              <a:uFillTx/>
            </a:endParaRPr>
          </a:p>
          <a:p>
            <a:pPr algn="l" indent="-304800" lvl="0" marL="457200" rtl="0">
              <a:spcBef>
                <a:spcPts val="1600"/>
              </a:spcBef>
              <a:spcAft>
                <a:spcPts val="0"/>
              </a:spcAft>
              <a:buSzPts val="1200"/>
              <a:buChar char="●"/>
            </a:pPr>
            <a:r>
              <a:rPr b="1" lang="en" u="sng">
                <a:uFillTx/>
              </a:rPr>
              <a:t>Area Two</a:t>
            </a:r>
            <a:r>
              <a:rPr b="1" lang="en" u="sng">
                <a:uFillTx/>
              </a:rPr>
              <a:t>:</a:t>
            </a:r>
            <a:r>
              <a:rPr lang="en">
                <a:uFillTx/>
              </a:rPr>
              <a:t> Development, </a:t>
            </a:r>
            <a:r>
              <a:rPr lang="en">
                <a:uFillTx/>
              </a:rPr>
              <a:t>promotion along with </a:t>
            </a:r>
            <a:r>
              <a:rPr lang="en">
                <a:uFillTx/>
              </a:rPr>
              <a:t>creation of self care plans, ideas, and continuing education training. </a:t>
            </a:r>
            <a:endParaRPr>
              <a:uFillTx/>
            </a:endParaRPr>
          </a:p>
          <a:p>
            <a:pPr algn="l" indent="0" lvl="0" marL="0" rtl="0">
              <a:spcBef>
                <a:spcPts val="1600"/>
              </a:spcBef>
              <a:spcAft>
                <a:spcPts val="0"/>
              </a:spcAft>
              <a:buNone/>
            </a:pPr>
            <a:r>
              <a:rPr>
                <a:uFillTx/>
              </a:rPr>
              <a:t/>
            </a:r>
            <a:endParaRPr b="1" u="sng">
              <a:uFillTx/>
            </a:endParaRPr>
          </a:p>
          <a:p>
            <a:pPr algn="l" indent="-304800" lvl="0" marL="457200" rtl="0">
              <a:spcBef>
                <a:spcPts val="1600"/>
              </a:spcBef>
              <a:spcAft>
                <a:spcPts val="0"/>
              </a:spcAft>
              <a:buSzPts val="1200"/>
              <a:buChar char="●"/>
            </a:pPr>
            <a:r>
              <a:rPr b="1" lang="en" u="sng">
                <a:uFillTx/>
              </a:rPr>
              <a:t>Area Three:</a:t>
            </a:r>
            <a:r>
              <a:rPr lang="en">
                <a:uFillTx/>
              </a:rPr>
              <a:t>  </a:t>
            </a:r>
            <a:r>
              <a:rPr lang="en">
                <a:uFillTx/>
              </a:rPr>
              <a:t>Training of social workers/supervisors, publications on self-care and research on secondary trauma in social workers. </a:t>
            </a:r>
            <a:endParaRPr>
              <a:uFillTx/>
            </a:endParaRPr>
          </a:p>
          <a:p>
            <a:pPr algn="l" indent="0" lvl="0" marL="0" rtl="0">
              <a:spcBef>
                <a:spcPts val="1600"/>
              </a:spcBef>
              <a:spcAft>
                <a:spcPts val="1600"/>
              </a:spcAft>
              <a:buNone/>
            </a:pPr>
            <a:endParaRPr>
              <a:uFillTx/>
            </a:endParaRPr>
          </a:p>
          <a:p>
            <a:pPr algn="l" indent="0" lvl="0" marL="0" rtl="0">
              <a:spcBef>
                <a:spcPts val="1600"/>
              </a:spcBef>
              <a:spcAft>
                <a:spcPts val="1600"/>
              </a:spcAft>
              <a:buNone/>
            </a:pPr>
            <a:r>
              <a:rPr lang="en">
                <a:uFillTx/>
              </a:rPr>
              <a:t>Source: http://cantasd.org/wp-content/uploads/CWVE18_NASW.ProfessionalSelf-Care.pdf</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0"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0" name=""/>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058" y="656557"/>
            <a:ext cx="9021470" cy="4652277"/>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p>
            <a:pPr/>
            <a:endParaRPr sz="1800">
              <a:solidFill>
                <a:srgbClr val="000000"/>
              </a:solidFill>
              <a:uFillTx/>
              <a:latin charset="0" typeface="Arial"/>
            </a:endParaRPr>
          </a:p>
          <a:p>
            <a:pPr/>
            <a:endParaRPr sz="1800">
              <a:solidFill>
                <a:srgbClr val="000000"/>
              </a:solidFill>
              <a:uFillTx/>
              <a:latin charset="0" typeface="Arial"/>
            </a:endParaRPr>
          </a:p>
          <a:p>
            <a:r>
              <a:rPr sz="1800">
                <a:solidFill>
                  <a:srgbClr val="000000"/>
                </a:solidFill>
                <a:uFillTx/>
                <a:latin charset="0" typeface="Arial"/>
              </a:rPr>
              <a:t>“Personal Self-Care is a process of purposeful engagement in practices that promote well being and holistic health.”</a:t>
            </a:r>
            <a:endParaRPr sz="1800">
              <a:solidFill>
                <a:srgbClr val="000000"/>
              </a:solidFill>
              <a:uFillTx/>
              <a:latin charset="0" typeface="Arial"/>
            </a:endParaRPr>
          </a:p>
          <a:p>
            <a:pPr/>
            <a:endParaRPr sz="1800">
              <a:solidFill>
                <a:srgbClr val="000000"/>
              </a:solidFill>
              <a:uFillTx/>
              <a:latin charset="0" typeface="Arial"/>
            </a:endParaRPr>
          </a:p>
          <a:p>
            <a:r>
              <a:rPr sz="1800">
                <a:solidFill>
                  <a:srgbClr val="000000"/>
                </a:solidFill>
                <a:uFillTx/>
                <a:latin charset="0" typeface="Arial"/>
              </a:rPr>
              <a:t>“Professional Self-Care is purposeful Engagement in practices that promote effective use of the self in the professional role within the context of sustaining Holistic health and well-being.”
</a:t>
            </a:r>
            <a:endParaRPr sz="1800">
              <a:solidFill>
                <a:srgbClr val="000000"/>
              </a:solidFill>
              <a:uFillTx/>
              <a:latin charset="0" typeface="Arial"/>
            </a:endParaRPr>
          </a:p>
          <a:p>
            <a:endParaRPr sz="1800">
              <a:solidFill>
                <a:srgbClr val="000000"/>
              </a:solidFill>
              <a:uFillTx/>
              <a:latin charset="0" typeface="Arial"/>
            </a:endParaRPr>
          </a:p>
          <a:p>
            <a:pPr algn="r">
              <a:buNone/>
            </a:pPr>
            <a:endParaRPr sz="1800">
              <a:solidFill>
                <a:srgbClr val="000000"/>
              </a:solidFill>
              <a:uFillTx/>
              <a:latin charset="0" typeface="Arial"/>
            </a:endParaRPr>
          </a:p>
          <a:p>
            <a:pPr algn="r">
              <a:buNone/>
            </a:pPr>
            <a:endParaRPr sz="1800">
              <a:solidFill>
                <a:srgbClr val="000000"/>
              </a:solidFill>
              <a:uFillTx/>
              <a:latin charset="0" typeface="Arial"/>
            </a:endParaRPr>
          </a:p>
          <a:p>
            <a:pPr algn="r">
              <a:buNone/>
            </a:pPr>
            <a:endParaRPr sz="1800">
              <a:solidFill>
                <a:srgbClr val="000000"/>
              </a:solidFill>
              <a:uFillTx/>
              <a:latin charset="0" typeface="Arial"/>
            </a:endParaRPr>
          </a:p>
          <a:p>
            <a:pPr algn="ctr">
              <a:buNone/>
            </a:pPr>
            <a:r>
              <a:rPr sz="1800">
                <a:solidFill>
                  <a:srgbClr val="000000"/>
                </a:solidFill>
                <a:uFillTx/>
                <a:latin charset="0" typeface="Arial"/>
              </a:rPr>
              <a:t> </a:t>
            </a:r>
            <a:r>
              <a:rPr sz="1800">
                <a:solidFill>
                  <a:srgbClr val="000000"/>
                </a:solidFill>
                <a:uFillTx/>
                <a:latin charset="0" typeface="Arial"/>
              </a:rPr>
              <a:t> </a:t>
            </a:r>
            <a:r>
              <a:rPr sz="1800">
                <a:solidFill>
                  <a:srgbClr val="000000"/>
                </a:solidFill>
                <a:uFillTx/>
                <a:latin charset="0" typeface="Arial"/>
              </a:rPr>
              <a:t> </a:t>
            </a:r>
            <a:r>
              <a:rPr sz="1800">
                <a:solidFill>
                  <a:srgbClr val="000000"/>
                </a:solidFill>
                <a:uFillTx/>
                <a:latin charset="0" typeface="Arial"/>
              </a:rPr>
              <a:t> </a:t>
            </a:r>
            <a:r>
              <a:rPr sz="1800">
                <a:solidFill>
                  <a:srgbClr val="000000"/>
                </a:solidFill>
                <a:uFillTx/>
                <a:latin charset="0" typeface="Arial"/>
              </a:rPr>
              <a:t> </a:t>
            </a:r>
            <a:r>
              <a:rPr sz="1800">
                <a:solidFill>
                  <a:srgbClr val="000000"/>
                </a:solidFill>
                <a:uFillTx/>
                <a:latin charset="0" typeface="Arial"/>
              </a:rPr>
              <a:t> </a:t>
            </a:r>
            <a:r>
              <a:rPr sz="1800">
                <a:solidFill>
                  <a:srgbClr val="000000"/>
                </a:solidFill>
                <a:uFillTx/>
                <a:latin charset="0" typeface="Arial"/>
              </a:rPr>
              <a:t> </a:t>
            </a:r>
            <a:r>
              <a:rPr sz="1800">
                <a:solidFill>
                  <a:srgbClr val="000000"/>
                </a:solidFill>
                <a:uFillTx/>
                <a:latin charset="0" typeface="Arial"/>
              </a:rPr>
              <a:t> </a:t>
            </a:r>
            <a:r>
              <a:rPr sz="1800">
                <a:solidFill>
                  <a:srgbClr val="000000"/>
                </a:solidFill>
                <a:uFillTx/>
                <a:latin charset="0" typeface="Arial"/>
              </a:rPr>
              <a:t> </a:t>
            </a:r>
            <a:r>
              <a:rPr sz="1800">
                <a:solidFill>
                  <a:srgbClr val="000000"/>
                </a:solidFill>
                <a:uFillTx/>
                <a:latin charset="0" typeface="Arial"/>
              </a:rPr>
              <a:t> </a:t>
            </a:r>
            <a:r>
              <a:rPr sz="1800">
                <a:solidFill>
                  <a:srgbClr val="000000"/>
                </a:solidFill>
                <a:uFillTx/>
                <a:latin charset="0" typeface="Arial"/>
              </a:rPr>
              <a:t/>
            </a:r>
            <a:r>
              <a:rPr sz="1800">
                <a:solidFill>
                  <a:srgbClr val="000000"/>
                </a:solidFill>
                <a:uFillTx/>
                <a:latin charset="0" typeface="Arial"/>
              </a:rPr>
              <a:t/>
            </a:r>
            <a:r>
              <a:rPr sz="1800">
                <a:solidFill>
                  <a:srgbClr val="000000"/>
                </a:solidFill>
                <a:uFillTx/>
                <a:latin charset="0" typeface="Arial"/>
              </a:rPr>
              <a:t/>
            </a:r>
            <a:r>
              <a:rPr sz="1800">
                <a:solidFill>
                  <a:srgbClr val="000000"/>
                </a:solidFill>
                <a:uFillTx/>
                <a:latin charset="0" typeface="Arial"/>
              </a:rPr>
              <a:t/>
            </a:r>
            <a:r>
              <a:rPr b="1" sz="1800" u="sng">
                <a:solidFill>
                  <a:srgbClr val="000000"/>
                </a:solidFill>
                <a:uFillTx/>
                <a:latin charset="0" typeface="Arial"/>
              </a:rPr>
              <a:t>These definitions fail to see a more holistic approach</a:t>
            </a:r>
            <a:r>
              <a:rPr sz="1800">
                <a:solidFill>
                  <a:srgbClr val="000000"/>
                </a:solidFill>
                <a:uFillTx/>
                <a:latin charset="0" typeface="Arial"/>
              </a:rPr>
              <a:t>. 
</a:t>
            </a:r>
            <a:r>
              <a:rPr>
                <a:uFillTx/>
              </a:rPr>
              <a:t/>
            </a:r>
            <a:endParaRPr sz="1800">
              <a:solidFill>
                <a:srgbClr val="000000"/>
              </a:solidFill>
              <a:uFillTx/>
              <a:latin charset="0" typeface="Arial"/>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0" name=""/>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120064" y="557166"/>
            <a:ext cx="6762430" cy="982442"/>
          </a:xfrm>
          <a:prstGeom prst="rec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p>
            <a:pPr algn="ctr"/>
            <a:r>
              <a:rPr b="1" sz="4000" u="sng">
                <a:uFillTx/>
                <a:latin charset="0" typeface="Arial"/>
              </a:rPr>
              <a:t>D</a:t>
            </a:r>
            <a:r>
              <a:rPr b="1" sz="4000" u="sng">
                <a:uFillTx/>
                <a:latin charset="0" typeface="Arial"/>
              </a:rPr>
              <a:t>e</a:t>
            </a:r>
            <a:r>
              <a:rPr b="1" sz="4000" u="sng">
                <a:uFillTx/>
                <a:latin charset="0" typeface="Arial"/>
              </a:rPr>
              <a:t>f</a:t>
            </a:r>
            <a:r>
              <a:rPr b="1" sz="4000" u="sng">
                <a:uFillTx/>
                <a:latin charset="0" typeface="Arial"/>
              </a:rPr>
              <a:t>i</a:t>
            </a:r>
            <a:r>
              <a:rPr b="1" sz="4000" u="sng">
                <a:uFillTx/>
                <a:latin charset="0" typeface="Arial"/>
              </a:rPr>
              <a:t>n</a:t>
            </a:r>
            <a:r>
              <a:rPr b="1" sz="4000" u="sng">
                <a:uFillTx/>
                <a:latin charset="0" typeface="Arial"/>
              </a:rPr>
              <a:t>i</a:t>
            </a:r>
            <a:r>
              <a:rPr b="1" sz="4000" u="sng">
                <a:uFillTx/>
                <a:latin charset="0" typeface="Arial"/>
              </a:rPr>
              <a:t>t</a:t>
            </a:r>
            <a:r>
              <a:rPr b="1" sz="4000" u="sng">
                <a:uFillTx/>
                <a:latin charset="0" typeface="Arial"/>
              </a:rPr>
              <a:t>i</a:t>
            </a:r>
            <a:r>
              <a:rPr b="1" sz="4000" u="sng">
                <a:uFillTx/>
                <a:latin charset="0" typeface="Arial"/>
              </a:rPr>
              <a:t>o</a:t>
            </a:r>
            <a:r>
              <a:rPr b="1" sz="4000" u="sng">
                <a:uFillTx/>
                <a:latin charset="0" typeface="Arial"/>
              </a:rPr>
              <a:t>n</a:t>
            </a:r>
            <a:r>
              <a:rPr b="1" sz="4000" u="sng">
                <a:uFillTx/>
                <a:latin charset="0" typeface="Arial"/>
              </a:rPr>
              <a:t>s</a:t>
            </a:r>
            <a:r>
              <a:rPr b="1" sz="4000" u="sng">
                <a:uFillTx/>
                <a:latin charset="0" typeface="Arial"/>
              </a:rPr>
              <a:t> </a:t>
            </a:r>
            <a:r>
              <a:rPr b="1" sz="4000" u="sng">
                <a:uFillTx/>
                <a:latin charset="0" typeface="Arial"/>
              </a:rPr>
              <a:t>o</a:t>
            </a:r>
            <a:r>
              <a:rPr b="1" sz="4000" u="sng">
                <a:uFillTx/>
                <a:latin charset="0" typeface="Arial"/>
              </a:rPr>
              <a:t>f</a:t>
            </a:r>
            <a:r>
              <a:rPr b="1" sz="4000" u="sng">
                <a:uFillTx/>
                <a:latin charset="0" typeface="Arial"/>
              </a:rPr>
              <a:t> </a:t>
            </a:r>
            <a:r>
              <a:rPr b="1" sz="4000" u="sng">
                <a:uFillTx/>
                <a:latin charset="0" typeface="Arial"/>
              </a:rPr>
              <a:t>S</a:t>
            </a:r>
            <a:r>
              <a:rPr b="1" sz="4000" u="sng">
                <a:uFillTx/>
                <a:latin charset="0" typeface="Arial"/>
              </a:rPr>
              <a:t>e</a:t>
            </a:r>
            <a:r>
              <a:rPr b="1" sz="4000" u="sng">
                <a:uFillTx/>
                <a:latin charset="0" typeface="Arial"/>
              </a:rPr>
              <a:t>l</a:t>
            </a:r>
            <a:r>
              <a:rPr b="1" sz="4000" u="sng">
                <a:uFillTx/>
                <a:latin charset="0" typeface="Arial"/>
              </a:rPr>
              <a:t>f</a:t>
            </a:r>
            <a:r>
              <a:rPr b="1" sz="4000" u="sng">
                <a:uFillTx/>
                <a:latin charset="0" typeface="Arial"/>
              </a:rPr>
              <a:t>-</a:t>
            </a:r>
            <a:r>
              <a:rPr b="1" sz="4000" u="sng">
                <a:uFillTx/>
                <a:latin charset="0" typeface="Arial"/>
              </a:rPr>
              <a:t>C</a:t>
            </a:r>
            <a:r>
              <a:rPr b="1" sz="4000" u="sng">
                <a:uFillTx/>
                <a:latin charset="0" typeface="Arial"/>
              </a:rPr>
              <a:t>a</a:t>
            </a:r>
            <a:r>
              <a:rPr b="1" sz="4000" u="sng">
                <a:uFillTx/>
                <a:latin charset="0" typeface="Arial"/>
              </a:rPr>
              <a:t>r</a:t>
            </a:r>
            <a:r>
              <a:rPr b="1" sz="4000" u="sng">
                <a:uFillTx/>
                <a:latin charset="0" typeface="Arial"/>
              </a:rPr>
              <a:t>e</a:t>
            </a:r>
            <a:r>
              <a:rPr b="1" sz="4000" u="sng">
                <a:uFillTx/>
                <a:latin charset="0" typeface="Arial"/>
              </a:rPr>
              <a:t>:</a:t>
            </a:r>
            <a:endParaRPr b="1" sz="4000" u="sng">
              <a:uFillTx/>
              <a:latin charset="0" typeface="Arial"/>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0" name=""/>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158291" y="4153982"/>
            <a:ext cx="867763" cy="867763"/>
          </a:xfrm>
          <a:prstGeom prst="star5">
            <a:avLst>
              <a:gd fmla="val 19098" name="adj"/>
              <a:gd fmla="val 105146" name="hf"/>
              <a:gd fmla="val 110557" name="vf"/>
            </a:avLst>
          </a:prstGeom>
          <a:solidFill>
            <a:srgbClr val="00FFFF"/>
          </a:solidFill>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1">
            <a:schemeClr val="accent1"/>
          </a:fillRef>
          <a:effectRef idx="1">
            <a:schemeClr val="accent1"/>
          </a:effectRef>
          <a:fontRef idx="minor">
            <a:schemeClr val="lt1"/>
          </a:fontRef>
        </p:style>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p>
            <a:pPr algn="ctr"/>
            <a:r>
              <a:rPr>
                <a:uFillTx/>
              </a:rPr>
              <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0" name=""/>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702826" y="4142515"/>
            <a:ext cx="933130" cy="933130"/>
          </a:xfrm>
          <a:prstGeom prst="star5">
            <a:avLst>
              <a:gd fmla="val 19098" name="adj"/>
              <a:gd fmla="val 105146" name="hf"/>
              <a:gd fmla="val 110557" name="vf"/>
            </a:avLst>
          </a:prstGeom>
          <a:solidFill>
            <a:srgbClr val="00FFFF"/>
          </a:solidFill>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1">
            <a:schemeClr val="accent1"/>
          </a:fillRef>
          <a:effectRef idx="1">
            <a:schemeClr val="accent1"/>
          </a:effectRef>
          <a:fontRef idx="minor">
            <a:schemeClr val="lt1"/>
          </a:fontRef>
        </p:style>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p>
            <a:pPr algn="ct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7" name="Shape 15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8" name="Google Shape;158;p3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09650" y="615625"/>
            <a:ext cx="8375400" cy="4090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sz="5000">
                <a:uFillTx/>
                <a:latin charset="0" typeface="Amatic SC"/>
              </a:rPr>
              <a:t>Who spoke with you about Self-Care?</a:t>
            </a:r>
            <a:endParaRPr lang="en" sz="5000">
              <a:uFillTx/>
              <a:latin charset="0" typeface="Amatic SC"/>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1" name="Shape 6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2" name="Google Shape;62;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6467" y="388965"/>
            <a:ext cx="8363700" cy="4438203"/>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a:uFillTx/>
              </a:rPr>
              <a:t>Learning Objectives:</a:t>
            </a:r>
            <a:endParaRPr>
              <a:uFillTx/>
            </a:endParaRPr>
          </a:p>
          <a:p>
            <a:pPr algn="ctr" indent="0" lvl="0" marL="457200" rtl="0">
              <a:spcBef>
                <a:spcPts val="0"/>
              </a:spcBef>
              <a:spcAft>
                <a:spcPts val="0"/>
              </a:spcAft>
              <a:buNone/>
            </a:pPr>
            <a:r>
              <a:rPr lang="en" sz="2500">
                <a:uFillTx/>
              </a:rPr>
              <a:t>1. Recognize</a:t>
            </a:r>
            <a:r>
              <a:rPr lang="en" sz="2500">
                <a:uFillTx/>
              </a:rPr>
              <a:t> at Least 3 indicators of Secondary Trauma.</a:t>
            </a:r>
            <a:endParaRPr sz="2500">
              <a:uFillTx/>
            </a:endParaRPr>
          </a:p>
          <a:p>
            <a:pPr algn="ctr" indent="0" lvl="0" marL="457200" rtl="0">
              <a:spcBef>
                <a:spcPts val="0"/>
              </a:spcBef>
              <a:spcAft>
                <a:spcPts val="0"/>
              </a:spcAft>
              <a:buNone/>
            </a:pPr>
            <a:r>
              <a:rPr>
                <a:uFillTx/>
              </a:rPr>
              <a:t/>
            </a:r>
            <a:endParaRPr sz="2500">
              <a:uFillTx/>
            </a:endParaRPr>
          </a:p>
          <a:p>
            <a:pPr algn="ctr" indent="0" lvl="0" marL="457200" rtl="0">
              <a:spcBef>
                <a:spcPts val="0"/>
              </a:spcBef>
              <a:spcAft>
                <a:spcPts val="0"/>
              </a:spcAft>
              <a:buNone/>
            </a:pPr>
            <a:r>
              <a:rPr lang="en" sz="2500">
                <a:uFillTx/>
              </a:rPr>
              <a:t>2. Understand how working effectively with clients means we address our own Trauma.</a:t>
            </a:r>
            <a:endParaRPr sz="2500">
              <a:uFillTx/>
            </a:endParaRPr>
          </a:p>
          <a:p>
            <a:pPr algn="ctr" indent="0" lvl="0" marL="457200" rtl="0">
              <a:spcBef>
                <a:spcPts val="0"/>
              </a:spcBef>
              <a:spcAft>
                <a:spcPts val="0"/>
              </a:spcAft>
              <a:buNone/>
            </a:pPr>
            <a:r>
              <a:rPr>
                <a:uFillTx/>
              </a:rPr>
              <a:t/>
            </a:r>
            <a:endParaRPr sz="2500">
              <a:uFillTx/>
            </a:endParaRPr>
          </a:p>
          <a:p>
            <a:pPr algn="ctr" indent="0" lvl="0" marL="457200" rtl="0">
              <a:spcBef>
                <a:spcPts val="0"/>
              </a:spcBef>
              <a:spcAft>
                <a:spcPts val="0"/>
              </a:spcAft>
              <a:buNone/>
            </a:pPr>
            <a:r>
              <a:rPr lang="en" sz="2500">
                <a:uFillTx/>
              </a:rPr>
              <a:t>3. Learn 3 self-care habits to incorporate in our everyday lives.</a:t>
            </a:r>
            <a:endParaRPr sz="2500">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8" name="Shape 16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9" name="Google Shape;169;p3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03118" y="1815366"/>
            <a:ext cx="4045200" cy="17103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ctr" indent="0" lvl="0" marL="0" rtl="0">
              <a:spcBef>
                <a:spcPts val="0"/>
              </a:spcBef>
              <a:spcAft>
                <a:spcPts val="0"/>
              </a:spcAft>
              <a:buNone/>
            </a:pPr>
            <a:r>
              <a:rPr lang="en">
                <a:uFillTx/>
              </a:rPr>
              <a:t>Self Care Should:</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0" name="Google Shape;170;p3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804868" y="902733"/>
            <a:ext cx="3837000" cy="36951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342900" lvl="0" marL="457200" rtl="0">
              <a:spcBef>
                <a:spcPts val="0"/>
              </a:spcBef>
              <a:spcAft>
                <a:spcPts val="0"/>
              </a:spcAft>
              <a:buSzPts val="1800"/>
              <a:buAutoNum type="arabicPeriod"/>
            </a:pPr>
            <a:r>
              <a:rPr lang="en">
                <a:uFillTx/>
              </a:rPr>
              <a:t>Address our social, physical, </a:t>
            </a:r>
            <a:r>
              <a:rPr lang="en">
                <a:uFillTx/>
              </a:rPr>
              <a:t>psychological, financial, spiritual and practical needs.</a:t>
            </a:r>
            <a:endParaRPr>
              <a:uFillTx/>
            </a:endParaRPr>
          </a:p>
          <a:p>
            <a:pPr algn="l" indent="-342900" lvl="0" marL="457200" rtl="0">
              <a:spcBef>
                <a:spcPts val="0"/>
              </a:spcBef>
              <a:spcAft>
                <a:spcPts val="0"/>
              </a:spcAft>
              <a:buSzPts val="1800"/>
              <a:buAutoNum type="arabicPeriod"/>
            </a:pPr>
            <a:r>
              <a:rPr lang="en">
                <a:uFillTx/>
              </a:rPr>
              <a:t>Should happen during our professional and personal time.</a:t>
            </a:r>
            <a:endParaRPr>
              <a:uFillTx/>
            </a:endParaRPr>
          </a:p>
          <a:p>
            <a:pPr algn="l" indent="0" lvl="0" marL="0" rtl="0">
              <a:spcBef>
                <a:spcPts val="1600"/>
              </a:spcBef>
              <a:spcAft>
                <a:spcPts val="1600"/>
              </a:spcAft>
              <a:buNone/>
            </a:pPr>
            <a:r>
              <a:rPr lang="en" sz="1400">
                <a:uFillTx/>
              </a:rPr>
              <a:t>Examples: use of healthy supervision, mindfulness,</a:t>
            </a:r>
            <a:r>
              <a:rPr lang="en" sz="1400">
                <a:uFillTx/>
              </a:rPr>
              <a:t>professional</a:t>
            </a:r>
            <a:r>
              <a:rPr lang="en" sz="1400">
                <a:uFillTx/>
              </a:rPr>
              <a:t> development, setting </a:t>
            </a:r>
            <a:r>
              <a:rPr lang="en" sz="1400">
                <a:uFillTx/>
              </a:rPr>
              <a:t>boundaries, and healthy lifestyles overall</a:t>
            </a:r>
            <a:r>
              <a:rPr lang="en" sz="1400">
                <a:uFillTx/>
              </a:rPr>
              <a:t>. </a:t>
            </a:r>
            <a:endParaRPr sz="1400">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4" name="Shape 17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5" name="Google Shape;175;p3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26086" y="467457"/>
            <a:ext cx="8537700" cy="45111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spcBef>
                <a:spcPts val="0"/>
              </a:spcBef>
              <a:spcAft>
                <a:spcPts val="0"/>
              </a:spcAft>
              <a:buNone/>
            </a:pPr>
            <a:r>
              <a:rPr lang="en">
                <a:uFillTx/>
              </a:rPr>
              <a:t>Self Care should also:</a:t>
            </a:r>
            <a:endParaRPr>
              <a:uFillTx/>
            </a:endParaRPr>
          </a:p>
          <a:p>
            <a:pPr algn="ctr" indent="0" lvl="0" marL="0" rtl="0">
              <a:spcBef>
                <a:spcPts val="0"/>
              </a:spcBef>
              <a:spcAft>
                <a:spcPts val="0"/>
              </a:spcAft>
              <a:buNone/>
            </a:pPr>
            <a:r>
              <a:rPr>
                <a:uFillTx/>
              </a:rPr>
              <a:t/>
            </a:r>
            <a:endParaRPr>
              <a:uFillTx/>
            </a:endParaRPr>
          </a:p>
          <a:p>
            <a:pPr algn="ctr" indent="0" lvl="0" marL="0" rtl="0">
              <a:spcBef>
                <a:spcPts val="0"/>
              </a:spcBef>
              <a:spcAft>
                <a:spcPts val="0"/>
              </a:spcAft>
              <a:buNone/>
            </a:pPr>
            <a:r>
              <a:rPr lang="en">
                <a:uFillTx/>
              </a:rPr>
              <a:t>3. Be part of the what people are taught in school.</a:t>
            </a:r>
            <a:endParaRPr>
              <a:uFillTx/>
            </a:endParaRPr>
          </a:p>
          <a:p>
            <a:pPr algn="ctr" indent="0" lvl="0" marL="0" rtl="0">
              <a:spcBef>
                <a:spcPts val="0"/>
              </a:spcBef>
              <a:spcAft>
                <a:spcPts val="0"/>
              </a:spcAft>
              <a:buNone/>
            </a:pPr>
            <a:r>
              <a:rPr>
                <a:uFillTx/>
              </a:rPr>
              <a:t/>
            </a:r>
            <a:endParaRPr>
              <a:uFillTx/>
            </a:endParaRPr>
          </a:p>
          <a:p>
            <a:pPr algn="ctr" indent="0" lvl="0" marL="0" rtl="0">
              <a:spcBef>
                <a:spcPts val="0"/>
              </a:spcBef>
              <a:spcAft>
                <a:spcPts val="0"/>
              </a:spcAft>
              <a:buNone/>
            </a:pPr>
            <a:r>
              <a:rPr lang="en">
                <a:uFillTx/>
              </a:rPr>
              <a:t>4. Be taken </a:t>
            </a:r>
            <a:r>
              <a:rPr lang="en">
                <a:uFillTx/>
              </a:rPr>
              <a:t>critically and seriously!!</a:t>
            </a:r>
            <a:endParaRPr>
              <a:uFillTx/>
            </a:endParaRPr>
          </a:p>
          <a:p>
            <a:pPr algn="ctr" indent="0" lvl="0" marL="0" rtl="0">
              <a:spcBef>
                <a:spcPts val="0"/>
              </a:spcBef>
              <a:spcAft>
                <a:spcPts val="0"/>
              </a:spcAft>
              <a:buNone/>
            </a:pPr>
            <a:r>
              <a:rPr>
                <a:uFillTx/>
              </a:rPr>
              <a:t/>
            </a:r>
            <a:endParaRPr>
              <a:uFillTx/>
            </a:endParaRPr>
          </a:p>
          <a:p>
            <a:pPr algn="l" indent="0" lvl="0" marL="0" rtl="0">
              <a:spcBef>
                <a:spcPts val="0"/>
              </a:spcBef>
              <a:spcAft>
                <a:spcPts val="0"/>
              </a:spcAft>
              <a:buNone/>
            </a:pPr>
            <a:r>
              <a:rPr>
                <a:uFillTx/>
              </a:rPr>
              <a:t/>
            </a:r>
            <a:endParaRPr>
              <a:uFillTx/>
            </a:endParaRPr>
          </a:p>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9" name="Shape 17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0" name="Google Shape;180;p3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424700" y="749063"/>
            <a:ext cx="4294600" cy="3555125"/>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4" name="Shape 18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5" name="Google Shape;185;p3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7895" y="549286"/>
            <a:ext cx="8272500" cy="4090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a:uFillTx/>
              </a:rPr>
              <a:t> How Can We Build a Self-Care Habit?</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9" name="Shape 18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0" name="Google Shape;190;p3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52300" y="-91814"/>
            <a:ext cx="9666549" cy="5140356"/>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spcBef>
                <a:spcPts val="0"/>
              </a:spcBef>
              <a:spcAft>
                <a:spcPts val="0"/>
              </a:spcAft>
              <a:buNone/>
            </a:pPr>
            <a:r>
              <a:rPr lang="en" sz="3800">
                <a:uFillTx/>
                <a:latin charset="0" typeface="Amatic SC"/>
              </a:rPr>
              <a:t>   </a:t>
            </a:r>
            <a:r>
              <a:rPr lang="en" sz="3800">
                <a:uFillTx/>
                <a:latin charset="0" typeface="Amatic SC"/>
              </a:rPr>
              <a:t>Frameworks of Self-Care:</a:t>
            </a:r>
            <a:endParaRPr lang="en" sz="3800">
              <a:uFillTx/>
              <a:latin charset="0" typeface="Amatic SC"/>
            </a:endParaRPr>
          </a:p>
          <a:p>
            <a:pPr algn="ctr" indent="0" lvl="0" marL="0" rtl="0">
              <a:spcBef>
                <a:spcPts val="0"/>
              </a:spcBef>
              <a:spcAft>
                <a:spcPts val="0"/>
              </a:spcAft>
              <a:buNone/>
            </a:pPr>
            <a:endParaRPr lang="en" sz="3800" u="sng">
              <a:solidFill>
                <a:schemeClr val="dk1"/>
              </a:solidFill>
              <a:uFillTx/>
              <a:latin charset="0" typeface="Amatic SC"/>
            </a:endParaRPr>
          </a:p>
          <a:p>
            <a:pPr algn="ctr" indent="0" lvl="0" marL="0" rtl="0">
              <a:spcBef>
                <a:spcPts val="0"/>
              </a:spcBef>
              <a:spcAft>
                <a:spcPts val="0"/>
              </a:spcAft>
              <a:buNone/>
            </a:pPr>
            <a:r>
              <a:rPr lang="en" sz="3800">
                <a:uFillTx/>
                <a:latin charset="0" typeface="Amatic SC"/>
              </a:rPr>
              <a:t/>
            </a:r>
            <a:r>
              <a:rPr sz="3800">
                <a:uFillTx/>
                <a:latin charset="0" typeface="Amatic SC"/>
              </a:rPr>
              <a:t/>
            </a:r>
            <a:r>
              <a:rPr lang="en" sz="3800" u="sng">
                <a:solidFill>
                  <a:schemeClr val="dk1"/>
                </a:solidFill>
                <a:uFillTx/>
                <a:latin charset="0" typeface="Amatic SC"/>
              </a:rPr>
              <a:t>imPAACT</a:t>
            </a:r>
            <a:r>
              <a:rPr lang="en" sz="3800" u="sng">
                <a:solidFill>
                  <a:schemeClr val="dk1"/>
                </a:solidFill>
                <a:uFillTx/>
                <a:latin charset="0" typeface="Amatic SC"/>
              </a:rPr>
              <a:t>:</a:t>
            </a:r>
            <a:r>
              <a:rPr lang="en" sz="3800" u="sng">
                <a:solidFill>
                  <a:schemeClr val="dk1"/>
                </a:solidFill>
                <a:uFillTx/>
                <a:latin charset="0" typeface="Amatic SC"/>
              </a:rPr>
              <a:t/>
            </a:r>
            <a:endParaRPr lang="en" sz="3800" u="sng">
              <a:solidFill>
                <a:schemeClr val="dk1"/>
              </a:solidFill>
              <a:uFillTx/>
              <a:latin charset="0" typeface="Amatic SC"/>
            </a:endParaRPr>
          </a:p>
          <a:p>
            <a:pPr algn="ctr" indent="0" lvl="0" marL="0" rtl="0">
              <a:spcBef>
                <a:spcPts val="0"/>
              </a:spcBef>
              <a:spcAft>
                <a:spcPts val="0"/>
              </a:spcAft>
              <a:buNone/>
            </a:pPr>
            <a:r>
              <a:rPr lang="en" sz="3800">
                <a:uFillTx/>
                <a:latin charset="0" typeface="Amatic SC"/>
              </a:rPr>
              <a:t>Stage 1: Prioritize </a:t>
            </a:r>
            <a:endParaRPr lang="en" sz="3800">
              <a:uFillTx/>
              <a:latin charset="0" typeface="Amatic SC"/>
            </a:endParaRPr>
          </a:p>
          <a:p>
            <a:pPr algn="ctr" indent="0" lvl="0" marL="914400" rtl="0">
              <a:spcBef>
                <a:spcPts val="0"/>
              </a:spcBef>
              <a:spcAft>
                <a:spcPts val="0"/>
              </a:spcAft>
              <a:buNone/>
            </a:pPr>
            <a:r>
              <a:rPr lang="en" sz="3800">
                <a:uFillTx/>
                <a:latin charset="0" typeface="Amatic SC"/>
              </a:rPr>
              <a:t>Stage 2: ACT and Access</a:t>
            </a:r>
            <a:endParaRPr lang="en" sz="3800">
              <a:uFillTx/>
              <a:latin charset="0" typeface="Amatic SC"/>
            </a:endParaRPr>
          </a:p>
          <a:p>
            <a:pPr algn="ctr" indent="0" lvl="0" marL="914400" rtl="0">
              <a:spcBef>
                <a:spcPts val="0"/>
              </a:spcBef>
              <a:spcAft>
                <a:spcPts val="0"/>
              </a:spcAft>
              <a:buNone/>
            </a:pPr>
            <a:r>
              <a:rPr lang="en" sz="3800">
                <a:uFillTx/>
                <a:latin charset="0" typeface="Amatic SC"/>
              </a:rPr>
              <a:t>Stage 3: Connect Internally &amp; Externally.</a:t>
            </a:r>
            <a:endParaRPr lang="en" sz="3800">
              <a:uFillTx/>
              <a:latin charset="0" typeface="Amatic SC"/>
            </a:endParaRPr>
          </a:p>
          <a:p>
            <a:pPr algn="ctr" indent="0" lvl="0" marL="914400" rtl="0">
              <a:spcBef>
                <a:spcPts val="0"/>
              </a:spcBef>
              <a:spcAft>
                <a:spcPts val="0"/>
              </a:spcAft>
              <a:buNone/>
            </a:pPr>
            <a:r>
              <a:rPr lang="en" sz="3800">
                <a:uFillTx/>
                <a:latin charset="0" typeface="Amatic SC"/>
              </a:rPr>
              <a:t>Stage 4: Thrive!</a:t>
            </a:r>
            <a:endParaRPr lang="en" sz="3800">
              <a:uFillTx/>
              <a:latin charset="0" typeface="Amatic SC"/>
            </a:endParaRPr>
          </a:p>
          <a:p>
            <a:pPr algn="l" indent="0" lvl="0" marL="914400" rtl="0">
              <a:spcBef>
                <a:spcPts val="0"/>
              </a:spcBef>
              <a:spcAft>
                <a:spcPts val="0"/>
              </a:spcAft>
              <a:buNone/>
            </a:pPr>
            <a:r>
              <a:rPr sz="3800">
                <a:uFillTx/>
                <a:latin charset="0" typeface="Amatic SC"/>
              </a:rPr>
              <a:t/>
            </a:r>
            <a:endParaRPr sz="3800">
              <a:uFillTx/>
              <a:latin charset="0" typeface="Amatic SC"/>
            </a:endParaRPr>
          </a:p>
          <a:p>
            <a:pPr algn="l" indent="0" lvl="0" marL="0" rtl="0">
              <a:spcBef>
                <a:spcPts val="0"/>
              </a:spcBef>
              <a:spcAft>
                <a:spcPts val="0"/>
              </a:spcAft>
              <a:buNone/>
            </a:pPr>
            <a:r>
              <a:rPr sz="3800">
                <a:uFillTx/>
                <a:latin charset="0" typeface="Amatic SC"/>
              </a:rPr>
              <a:t/>
            </a:r>
            <a:endParaRPr sz="3800">
              <a:uFillTx/>
              <a:latin charset="0" typeface="Amatic SC"/>
            </a:endParaRPr>
          </a:p>
          <a:p>
            <a:pPr algn="l" indent="0" lvl="0" marL="0" rtl="0">
              <a:spcBef>
                <a:spcPts val="0"/>
              </a:spcBef>
              <a:spcAft>
                <a:spcPts val="0"/>
              </a:spcAft>
              <a:buNone/>
            </a:pPr>
            <a:endParaRPr sz="3800">
              <a:uFillTx/>
              <a:latin charset="0" typeface="Amatic SC"/>
            </a:endParaRPr>
          </a:p>
          <a:p>
            <a:pPr algn="l" indent="0" lvl="0" marL="0" rtl="0">
              <a:spcBef>
                <a:spcPts val="0"/>
              </a:spcBef>
              <a:spcAft>
                <a:spcPts val="0"/>
              </a:spcAft>
              <a:buNone/>
            </a:pPr>
            <a:endParaRPr sz="3800">
              <a:uFillTx/>
              <a:latin charset="0" typeface="Amatic SC"/>
            </a:endParaRPr>
          </a:p>
          <a:p>
            <a:pPr algn="l" indent="0" lvl="0" marL="0" rtl="0">
              <a:spcBef>
                <a:spcPts val="0"/>
              </a:spcBef>
              <a:spcAft>
                <a:spcPts val="0"/>
              </a:spcAft>
              <a:buNone/>
            </a:pPr>
            <a:endParaRPr sz="3800">
              <a:uFillTx/>
              <a:latin charset="0" typeface="Amatic SC"/>
            </a:endParaRPr>
          </a:p>
          <a:p>
            <a:pPr algn="l" indent="0" lvl="0" marL="0" rtl="0">
              <a:spcBef>
                <a:spcPts val="0"/>
              </a:spcBef>
              <a:spcAft>
                <a:spcPts val="0"/>
              </a:spcAft>
              <a:buNone/>
            </a:pPr>
            <a:endParaRPr sz="3800">
              <a:uFillTx/>
              <a:latin charset="0" typeface="Amatic SC"/>
            </a:endParaRPr>
          </a:p>
          <a:p>
            <a:pPr algn="l" indent="0" lvl="0" marL="0" rtl="0">
              <a:spcBef>
                <a:spcPts val="0"/>
              </a:spcBef>
              <a:spcAft>
                <a:spcPts val="0"/>
              </a:spcAft>
              <a:buNone/>
            </a:pPr>
            <a:endParaRPr sz="3800">
              <a:uFillTx/>
              <a:latin charset="0" typeface="Amatic SC"/>
            </a:endParaRPr>
          </a:p>
          <a:p>
            <a:pPr algn="l" indent="0" lvl="0" marL="0" rtl="0">
              <a:spcBef>
                <a:spcPts val="0"/>
              </a:spcBef>
              <a:spcAft>
                <a:spcPts val="0"/>
              </a:spcAft>
              <a:buNone/>
            </a:pPr>
            <a:endParaRPr sz="3800">
              <a:uFillTx/>
              <a:latin charset="0" typeface="Amatic SC"/>
            </a:endParaRPr>
          </a:p>
          <a:p>
            <a:pPr algn="l" indent="0" lvl="0" marL="0" rtl="0">
              <a:spcBef>
                <a:spcPts val="0"/>
              </a:spcBef>
              <a:spcAft>
                <a:spcPts val="0"/>
              </a:spcAft>
              <a:buNone/>
            </a:pPr>
            <a:endParaRPr sz="3800">
              <a:uFillTx/>
              <a:latin charset="0" typeface="Amatic SC"/>
            </a:endParaRPr>
          </a:p>
          <a:p>
            <a:pPr algn="l" indent="0" lvl="0" marL="0" rtl="0">
              <a:spcBef>
                <a:spcPts val="0"/>
              </a:spcBef>
              <a:spcAft>
                <a:spcPts val="0"/>
              </a:spcAft>
              <a:buNone/>
            </a:pPr>
            <a:endParaRPr sz="3800">
              <a:uFillTx/>
              <a:latin charset="0" typeface="Amatic SC"/>
            </a:endParaRPr>
          </a:p>
          <a:p>
            <a:pPr algn="l" indent="0" lvl="0" marL="0" rtl="0">
              <a:spcBef>
                <a:spcPts val="0"/>
              </a:spcBef>
              <a:spcAft>
                <a:spcPts val="0"/>
              </a:spcAft>
              <a:buNone/>
            </a:pPr>
            <a:endParaRPr sz="3800">
              <a:uFillTx/>
              <a:latin charset="0" typeface="Amatic SC"/>
            </a:endParaRPr>
          </a:p>
          <a:p>
            <a:pPr algn="l" indent="0" lvl="0" marL="0" rtl="0">
              <a:spcBef>
                <a:spcPts val="0"/>
              </a:spcBef>
              <a:spcAft>
                <a:spcPts val="0"/>
              </a:spcAft>
              <a:buNone/>
            </a:pPr>
            <a:r>
              <a:rPr sz="3800">
                <a:uFillTx/>
                <a:latin charset="0" typeface="Amatic SC"/>
              </a:rPr>
              <a:t/>
            </a:r>
            <a:endParaRPr sz="3800">
              <a:uFillTx/>
              <a:latin charset="0" typeface="Amatic SC"/>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4" name="Shape 19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5" name="Google Shape;195;p3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64891" y="261312"/>
            <a:ext cx="4045200" cy="2184794"/>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spcBef>
                <a:spcPts val="0"/>
              </a:spcBef>
              <a:spcAft>
                <a:spcPts val="0"/>
              </a:spcAft>
              <a:buNone/>
            </a:pPr>
            <a:r>
              <a:rPr lang="en" sz="3900">
                <a:uFillTx/>
                <a:latin charset="0" typeface="Amatic SC"/>
              </a:rPr>
              <a:t>A More Trauma </a:t>
            </a:r>
            <a:r>
              <a:rPr lang="en" sz="3900">
                <a:uFillTx/>
                <a:latin charset="0" typeface="Amatic SC"/>
              </a:rPr>
              <a:t>I</a:t>
            </a:r>
            <a:r>
              <a:rPr lang="en" sz="3900">
                <a:uFillTx/>
                <a:latin charset="0" typeface="Amatic SC"/>
              </a:rPr>
              <a:t>nformed</a:t>
            </a:r>
            <a:r>
              <a:rPr lang="en" sz="3900">
                <a:uFillTx/>
                <a:latin charset="0" typeface="Amatic SC"/>
              </a:rPr>
              <a:t> </a:t>
            </a:r>
            <a:r>
              <a:rPr lang="en" sz="3900">
                <a:uFillTx/>
                <a:latin charset="0" typeface="Amatic SC"/>
              </a:rPr>
              <a:t>Framework</a:t>
            </a:r>
            <a:r>
              <a:rPr lang="en" sz="3900">
                <a:uFillTx/>
                <a:latin charset="0" typeface="Amatic SC"/>
              </a:rPr>
              <a:t>:</a:t>
            </a:r>
            <a:endParaRPr lang="en" sz="3900">
              <a:uFillTx/>
              <a:latin charset="0" typeface="Amatic SC"/>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6" name="Google Shape;196;p3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2628801"/>
            <a:ext cx="4045200" cy="21681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457200" rtl="0">
              <a:spcBef>
                <a:spcPts val="0"/>
              </a:spcBef>
              <a:spcAft>
                <a:spcPts val="0"/>
              </a:spcAft>
              <a:buNone/>
            </a:pPr>
            <a:r>
              <a:rPr b="1" lang="en" u="sng">
                <a:uFillTx/>
              </a:rPr>
              <a:t>ACT:</a:t>
            </a:r>
            <a:endParaRPr b="1" u="sng">
              <a:uFillTx/>
            </a:endParaRPr>
          </a:p>
          <a:p>
            <a:pPr algn="ctr" indent="0" lvl="0" marL="457200" rtl="0">
              <a:spcBef>
                <a:spcPts val="0"/>
              </a:spcBef>
              <a:spcAft>
                <a:spcPts val="0"/>
              </a:spcAft>
              <a:buNone/>
            </a:pPr>
            <a:r>
              <a:rPr>
                <a:uFillTx/>
              </a:rPr>
              <a:t/>
            </a:r>
            <a:endParaRPr b="1" u="sng">
              <a:uFillTx/>
            </a:endParaRPr>
          </a:p>
          <a:p>
            <a:pPr algn="ctr" indent="-342900" lvl="0" marL="457200" rtl="0">
              <a:spcBef>
                <a:spcPts val="0"/>
              </a:spcBef>
              <a:spcAft>
                <a:spcPts val="0"/>
              </a:spcAft>
              <a:buSzPts val="1800"/>
              <a:buAutoNum type="arabicPeriod"/>
            </a:pPr>
            <a:r>
              <a:rPr lang="en">
                <a:uFillTx/>
              </a:rPr>
              <a:t>Build </a:t>
            </a:r>
            <a:r>
              <a:rPr b="1" lang="en" u="sng">
                <a:uFillTx/>
              </a:rPr>
              <a:t>Awareness.</a:t>
            </a:r>
            <a:endParaRPr b="1" u="sng">
              <a:uFillTx/>
            </a:endParaRPr>
          </a:p>
          <a:p>
            <a:pPr algn="ctr" indent="-342900" lvl="0" marL="457200" rtl="0">
              <a:spcBef>
                <a:spcPts val="0"/>
              </a:spcBef>
              <a:spcAft>
                <a:spcPts val="0"/>
              </a:spcAft>
              <a:buSzPts val="1800"/>
              <a:buAutoNum type="arabicPeriod"/>
            </a:pPr>
            <a:endParaRPr b="1" lang="en" u="sng">
              <a:uFillTx/>
            </a:endParaRPr>
          </a:p>
          <a:p>
            <a:pPr algn="ctr" indent="-342900" lvl="0" marL="457200" rtl="0">
              <a:spcBef>
                <a:spcPts val="0"/>
              </a:spcBef>
              <a:spcAft>
                <a:spcPts val="0"/>
              </a:spcAft>
              <a:buSzPts val="1800"/>
              <a:buAutoNum type="arabicPeriod"/>
            </a:pPr>
            <a:r>
              <a:rPr b="1" lang="en" u="sng">
                <a:uFillTx/>
              </a:rPr>
              <a:t/>
            </a:r>
            <a:r>
              <a:rPr>
                <a:uFillTx/>
              </a:rPr>
              <a:t/>
            </a:r>
            <a:r>
              <a:rPr b="1" lang="en" u="sng">
                <a:uFillTx/>
              </a:rPr>
              <a:t>Commit</a:t>
            </a:r>
            <a:r>
              <a:rPr lang="en">
                <a:uFillTx/>
              </a:rPr>
              <a:t> to your needs.</a:t>
            </a:r>
            <a:endParaRPr b="1" lang="en" u="sng">
              <a:uFillTx/>
            </a:endParaRPr>
          </a:p>
          <a:p>
            <a:pPr algn="ctr" indent="-342900" lvl="0" marL="457200" rtl="0">
              <a:spcBef>
                <a:spcPts val="0"/>
              </a:spcBef>
              <a:spcAft>
                <a:spcPts val="0"/>
              </a:spcAft>
              <a:buSzPts val="1800"/>
              <a:buAutoNum type="arabicPeriod"/>
            </a:pPr>
            <a:endParaRPr lang="en">
              <a:uFillTx/>
            </a:endParaRPr>
          </a:p>
          <a:p>
            <a:pPr algn="ctr" indent="-342900" lvl="0" marL="457200" rtl="0">
              <a:spcBef>
                <a:spcPts val="0"/>
              </a:spcBef>
              <a:spcAft>
                <a:spcPts val="0"/>
              </a:spcAft>
              <a:buSzPts val="1800"/>
              <a:buAutoNum type="arabicPeriod"/>
            </a:pPr>
            <a:r>
              <a:rPr lang="en">
                <a:uFillTx/>
              </a:rPr>
              <a:t/>
            </a:r>
            <a:r>
              <a:rPr>
                <a:uFillTx/>
              </a:rPr>
              <a:t/>
            </a:r>
            <a:r>
              <a:rPr b="1" lang="en" u="sng">
                <a:uFillTx/>
              </a:rPr>
              <a:t>Take</a:t>
            </a:r>
            <a:r>
              <a:rPr lang="en">
                <a:uFillTx/>
              </a:rPr>
              <a:t> it slow and steady.</a:t>
            </a:r>
            <a:endParaRPr lang="en">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7" name="Google Shape;197;p3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724200"/>
            <a:ext cx="3836999" cy="359669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a:uFillTx/>
              </a:rPr>
              <a:t>Goal:</a:t>
            </a:r>
            <a:endParaRPr>
              <a:uFillTx/>
            </a:endParaRPr>
          </a:p>
          <a:p>
            <a:pPr algn="l" indent="0" lvl="0" marL="0" rtl="0">
              <a:spcBef>
                <a:spcPts val="1600"/>
              </a:spcBef>
              <a:spcAft>
                <a:spcPts val="1600"/>
              </a:spcAft>
              <a:buNone/>
            </a:pPr>
            <a:r>
              <a:rPr lang="en">
                <a:uFillTx/>
              </a:rPr>
              <a:t>Presence</a:t>
            </a:r>
            <a:r>
              <a:rPr lang="en">
                <a:uFillTx/>
              </a:rPr>
              <a:t>, mindfulness and felt sense, choice and </a:t>
            </a:r>
            <a:r>
              <a:rPr lang="en">
                <a:uFillTx/>
              </a:rPr>
              <a:t>flexibility.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1" name="Shape 20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2" name="Google Shape;202;p3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52047" y="285092"/>
            <a:ext cx="8537700" cy="10233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spcBef>
                <a:spcPts val="0"/>
              </a:spcBef>
              <a:spcAft>
                <a:spcPts val="0"/>
              </a:spcAft>
              <a:buNone/>
            </a:pPr>
            <a:r>
              <a:rPr lang="en" sz="5000" u="sng">
                <a:uFillTx/>
              </a:rPr>
              <a:t>Awareness</a:t>
            </a:r>
            <a:r>
              <a:rPr lang="en" sz="5000" u="sng">
                <a:uFillTx/>
              </a:rPr>
              <a:t>:</a:t>
            </a:r>
            <a:endParaRPr sz="5000" u="sng">
              <a:uFillTx/>
            </a:endParaRPr>
          </a:p>
          <a:p>
            <a:pPr algn="ctr" indent="0" lvl="0" marL="0" rtl="0">
              <a:spcBef>
                <a:spcPts val="0"/>
              </a:spcBef>
              <a:spcAft>
                <a:spcPts val="0"/>
              </a:spcAft>
              <a:buNone/>
            </a:pPr>
            <a:r>
              <a:rPr>
                <a:uFillTx/>
              </a:rPr>
              <a:t/>
            </a:r>
            <a:endParaRPr>
              <a:uFillTx/>
            </a:endParaRPr>
          </a:p>
          <a:p>
            <a:pPr algn="ctr" indent="-482600" lvl="0" marL="457200" rtl="0">
              <a:spcBef>
                <a:spcPts val="0"/>
              </a:spcBef>
              <a:spcAft>
                <a:spcPts val="0"/>
              </a:spcAft>
              <a:buSzPts val="4000"/>
              <a:buAutoNum type="arabicPeriod"/>
            </a:pPr>
            <a:r>
              <a:rPr lang="en">
                <a:uFillTx/>
              </a:rPr>
              <a:t>Felt Sense</a:t>
            </a:r>
            <a:endParaRPr>
              <a:uFillTx/>
            </a:endParaRPr>
          </a:p>
          <a:p>
            <a:pPr algn="ctr" indent="-482600" lvl="0" marL="457200" rtl="0">
              <a:spcBef>
                <a:spcPts val="0"/>
              </a:spcBef>
              <a:spcAft>
                <a:spcPts val="0"/>
              </a:spcAft>
              <a:buSzPts val="4000"/>
              <a:buAutoNum type="arabicPeriod"/>
            </a:pPr>
            <a:endParaRPr lang="en">
              <a:uFillTx/>
            </a:endParaRPr>
          </a:p>
          <a:p>
            <a:pPr algn="ctr" indent="-482600" lvl="0" marL="457200" rtl="0">
              <a:spcBef>
                <a:spcPts val="0"/>
              </a:spcBef>
              <a:spcAft>
                <a:spcPts val="0"/>
              </a:spcAft>
              <a:buSzPts val="4000"/>
              <a:buAutoNum type="arabicPeriod"/>
            </a:pPr>
            <a:r>
              <a:rPr lang="en">
                <a:uFillTx/>
              </a:rPr>
              <a:t/>
            </a:r>
            <a:r>
              <a:rPr lang="en">
                <a:uFillTx/>
              </a:rPr>
              <a:t>Slowing Down</a:t>
            </a:r>
            <a:endParaRPr lang="en">
              <a:uFillTx/>
            </a:endParaRPr>
          </a:p>
          <a:p>
            <a:pPr algn="ctr" indent="-482600" lvl="0" marL="457200" rtl="0">
              <a:spcBef>
                <a:spcPts val="0"/>
              </a:spcBef>
              <a:spcAft>
                <a:spcPts val="0"/>
              </a:spcAft>
              <a:buSzPts val="4000"/>
              <a:buAutoNum type="arabicPeriod"/>
            </a:pPr>
            <a:endParaRPr lang="en">
              <a:uFillTx/>
            </a:endParaRPr>
          </a:p>
          <a:p>
            <a:pPr algn="ctr" indent="-482600" lvl="0" marL="457200" rtl="0">
              <a:spcBef>
                <a:spcPts val="0"/>
              </a:spcBef>
              <a:spcAft>
                <a:spcPts val="0"/>
              </a:spcAft>
              <a:buSzPts val="4000"/>
              <a:buAutoNum type="arabicPeriod"/>
            </a:pPr>
            <a:r>
              <a:rPr lang="en">
                <a:uFillTx/>
              </a:rPr>
              <a:t/>
            </a:r>
            <a:r>
              <a:rPr lang="en">
                <a:uFillTx/>
              </a:rPr>
              <a:t/>
            </a:r>
            <a:r>
              <a:rPr lang="en">
                <a:uFillTx/>
              </a:rPr>
              <a:t>Building a Meditation Practice</a:t>
            </a:r>
            <a:endParaRPr lang="en">
              <a:uFillTx/>
            </a:endParaRPr>
          </a:p>
          <a:p>
            <a:pPr algn="ctr"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6" name="Shape 20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7" name="Google Shape;207;p3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1081400"/>
            <a:ext cx="4045200" cy="17103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ctr" indent="0" lvl="0" marL="0" rtl="0">
              <a:spcBef>
                <a:spcPts val="0"/>
              </a:spcBef>
              <a:spcAft>
                <a:spcPts val="0"/>
              </a:spcAft>
              <a:buNone/>
            </a:pPr>
            <a:r>
              <a:rPr lang="en" sz="6000">
                <a:uFillTx/>
              </a:rPr>
              <a:t>Commit</a:t>
            </a:r>
            <a:endParaRPr sz="600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8" name="Google Shape;208;p3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2845223"/>
            <a:ext cx="4045200" cy="13455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spcBef>
                <a:spcPts val="0"/>
              </a:spcBef>
              <a:spcAft>
                <a:spcPts val="0"/>
              </a:spcAft>
              <a:buNone/>
            </a:pPr>
            <a:r>
              <a:rPr lang="en">
                <a:uFillTx/>
              </a:rPr>
              <a:t>Trying something small!</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9" name="Google Shape;209;p3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724200"/>
            <a:ext cx="3837000" cy="36951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342900" lvl="0" marL="457200" rtl="0">
              <a:spcBef>
                <a:spcPts val="0"/>
              </a:spcBef>
              <a:spcAft>
                <a:spcPts val="0"/>
              </a:spcAft>
              <a:buSzPts val="1800"/>
              <a:buAutoNum type="arabicPeriod"/>
            </a:pPr>
            <a:r>
              <a:rPr lang="en">
                <a:uFillTx/>
              </a:rPr>
              <a:t>Explore your interests.</a:t>
            </a:r>
            <a:endParaRPr>
              <a:uFillTx/>
            </a:endParaRPr>
          </a:p>
          <a:p>
            <a:pPr algn="l" indent="-342900" lvl="0" marL="457200" rtl="0">
              <a:spcBef>
                <a:spcPts val="0"/>
              </a:spcBef>
              <a:spcAft>
                <a:spcPts val="0"/>
              </a:spcAft>
              <a:buSzPts val="1800"/>
              <a:buAutoNum type="arabicPeriod"/>
            </a:pPr>
            <a:r>
              <a:rPr lang="en">
                <a:uFillTx/>
              </a:rPr>
              <a:t>Choose an interest.</a:t>
            </a:r>
            <a:endParaRPr>
              <a:uFillTx/>
            </a:endParaRPr>
          </a:p>
          <a:p>
            <a:pPr algn="l" indent="-342900" lvl="0" marL="457200" rtl="0">
              <a:spcBef>
                <a:spcPts val="0"/>
              </a:spcBef>
              <a:spcAft>
                <a:spcPts val="0"/>
              </a:spcAft>
              <a:buSzPts val="1800"/>
              <a:buAutoNum type="arabicPeriod"/>
            </a:pPr>
            <a:r>
              <a:rPr lang="en">
                <a:uFillTx/>
              </a:rPr>
              <a:t>Take small steps to add it into your life.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3" name="Shape 21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4" name="Google Shape;214;p4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2157" y="450823"/>
            <a:ext cx="5998800" cy="43350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spcBef>
                <a:spcPts val="0"/>
              </a:spcBef>
              <a:spcAft>
                <a:spcPts val="0"/>
              </a:spcAft>
              <a:buNone/>
            </a:pPr>
            <a:r>
              <a:rPr lang="en" sz="5600" u="sng">
                <a:uFillTx/>
              </a:rPr>
              <a:t>Take it Slowly</a:t>
            </a:r>
            <a:endParaRPr sz="5600" u="sng">
              <a:uFillTx/>
            </a:endParaRPr>
          </a:p>
          <a:p>
            <a:pPr algn="l" indent="0" lvl="0" marL="0" rtl="0">
              <a:spcBef>
                <a:spcPts val="0"/>
              </a:spcBef>
              <a:spcAft>
                <a:spcPts val="0"/>
              </a:spcAft>
              <a:buNone/>
            </a:pPr>
            <a:r>
              <a:rPr>
                <a:uFillTx/>
              </a:rPr>
              <a:t/>
            </a:r>
            <a:endParaRPr sz="3200" u="sng">
              <a:uFillTx/>
            </a:endParaRPr>
          </a:p>
          <a:p>
            <a:pPr algn="ctr" indent="-355600" lvl="0" marL="457200" rtl="0">
              <a:spcBef>
                <a:spcPts val="0"/>
              </a:spcBef>
              <a:spcAft>
                <a:spcPts val="0"/>
              </a:spcAft>
              <a:buClr>
                <a:srgbClr val="A64D79"/>
              </a:buClr>
              <a:buSzPts val="2000"/>
              <a:buAutoNum type="arabicPeriod"/>
            </a:pPr>
            <a:r>
              <a:rPr lang="en" sz="2000">
                <a:solidFill>
                  <a:srgbClr val="A64D79"/>
                </a:solidFill>
                <a:uFillTx/>
              </a:rPr>
              <a:t>Adding something new to our schedules and lives does not need to be huge!</a:t>
            </a:r>
            <a:endParaRPr sz="2000">
              <a:solidFill>
                <a:srgbClr val="A64D79"/>
              </a:solidFill>
              <a:uFillTx/>
            </a:endParaRPr>
          </a:p>
          <a:p>
            <a:pPr algn="ctr" indent="-355600" lvl="0" marL="457200" rtl="0">
              <a:spcBef>
                <a:spcPts val="0"/>
              </a:spcBef>
              <a:spcAft>
                <a:spcPts val="0"/>
              </a:spcAft>
              <a:buClr>
                <a:srgbClr val="A64D79"/>
              </a:buClr>
              <a:buSzPts val="2000"/>
              <a:buAutoNum type="arabicPeriod"/>
            </a:pPr>
            <a:endParaRPr lang="en" sz="2000">
              <a:solidFill>
                <a:srgbClr val="A64D79"/>
              </a:solidFill>
              <a:uFillTx/>
            </a:endParaRPr>
          </a:p>
          <a:p>
            <a:pPr algn="ctr" indent="-355600" lvl="0" marL="457200" rtl="0">
              <a:spcBef>
                <a:spcPts val="0"/>
              </a:spcBef>
              <a:spcAft>
                <a:spcPts val="0"/>
              </a:spcAft>
              <a:buClr>
                <a:srgbClr val="A64D79"/>
              </a:buClr>
              <a:buSzPts val="2000"/>
              <a:buAutoNum type="arabicPeriod"/>
            </a:pPr>
            <a:r>
              <a:rPr lang="en" sz="2000">
                <a:solidFill>
                  <a:srgbClr val="A64D79"/>
                </a:solidFill>
                <a:uFillTx/>
              </a:rPr>
              <a:t/>
            </a:r>
            <a:r>
              <a:rPr lang="en" sz="2000">
                <a:solidFill>
                  <a:srgbClr val="A64D79"/>
                </a:solidFill>
                <a:uFillTx/>
              </a:rPr>
              <a:t/>
            </a:r>
            <a:r>
              <a:rPr>
                <a:uFillTx/>
              </a:rPr>
              <a:t/>
            </a:r>
            <a:r>
              <a:rPr lang="en" sz="2000">
                <a:solidFill>
                  <a:srgbClr val="A64D79"/>
                </a:solidFill>
                <a:uFillTx/>
              </a:rPr>
              <a:t>Progress is often in those small steps and increments.</a:t>
            </a:r>
            <a:endParaRPr lang="en" sz="2000">
              <a:solidFill>
                <a:srgbClr val="A64D79"/>
              </a:solidFill>
              <a:uFillTx/>
            </a:endParaRPr>
          </a:p>
          <a:p>
            <a:pPr algn="ctr" indent="-355600" lvl="0" marL="457200" rtl="0">
              <a:spcBef>
                <a:spcPts val="0"/>
              </a:spcBef>
              <a:spcAft>
                <a:spcPts val="0"/>
              </a:spcAft>
              <a:buClr>
                <a:srgbClr val="A64D79"/>
              </a:buClr>
              <a:buSzPts val="2000"/>
              <a:buAutoNum type="arabicPeriod"/>
            </a:pPr>
            <a:endParaRPr lang="en" sz="2000">
              <a:solidFill>
                <a:srgbClr val="A64D79"/>
              </a:solidFill>
              <a:uFillTx/>
            </a:endParaRPr>
          </a:p>
          <a:p>
            <a:pPr algn="ctr" indent="-355600" lvl="0" marL="457200" rtl="0">
              <a:spcBef>
                <a:spcPts val="0"/>
              </a:spcBef>
              <a:spcAft>
                <a:spcPts val="0"/>
              </a:spcAft>
              <a:buClr>
                <a:srgbClr val="A64D79"/>
              </a:buClr>
              <a:buSzPts val="2000"/>
              <a:buAutoNum type="arabicPeriod"/>
            </a:pPr>
            <a:r>
              <a:rPr lang="en" sz="2000">
                <a:solidFill>
                  <a:srgbClr val="A64D79"/>
                </a:solidFill>
                <a:uFillTx/>
              </a:rPr>
              <a:t/>
            </a:r>
            <a:r>
              <a:rPr lang="en" sz="2000">
                <a:solidFill>
                  <a:srgbClr val="A64D79"/>
                </a:solidFill>
                <a:uFillTx/>
              </a:rPr>
              <a:t/>
            </a:r>
            <a:r>
              <a:rPr lang="en" sz="2000">
                <a:solidFill>
                  <a:srgbClr val="A64D79"/>
                </a:solidFill>
                <a:uFillTx/>
              </a:rPr>
              <a:t/>
            </a:r>
            <a:r>
              <a:rPr lang="en" sz="2000">
                <a:solidFill>
                  <a:srgbClr val="A64D79"/>
                </a:solidFill>
                <a:uFillTx/>
              </a:rPr>
              <a:t> </a:t>
            </a:r>
            <a:r>
              <a:rPr lang="en" sz="2000">
                <a:solidFill>
                  <a:srgbClr val="A64D79"/>
                </a:solidFill>
                <a:uFillTx/>
              </a:rPr>
              <a:t/>
            </a:r>
            <a:r>
              <a:rPr>
                <a:uFillTx/>
              </a:rPr>
              <a:t/>
            </a:r>
            <a:r>
              <a:rPr>
                <a:uFillTx/>
              </a:rPr>
              <a:t/>
            </a:r>
            <a:r>
              <a:rPr lang="en" sz="2000">
                <a:solidFill>
                  <a:srgbClr val="A64D79"/>
                </a:solidFill>
                <a:uFillTx/>
              </a:rPr>
              <a:t>Adjust and be realistic as needed; it </a:t>
            </a:r>
            <a:r>
              <a:rPr lang="en" sz="2000">
                <a:solidFill>
                  <a:srgbClr val="A64D79"/>
                </a:solidFill>
                <a:uFillTx/>
              </a:rPr>
              <a:t>doesn't</a:t>
            </a:r>
            <a:r>
              <a:rPr lang="en" sz="2000">
                <a:solidFill>
                  <a:srgbClr val="A64D79"/>
                </a:solidFill>
                <a:uFillTx/>
              </a:rPr>
              <a:t> work?  Don’t do it!</a:t>
            </a:r>
            <a:endParaRPr lang="en" sz="2000">
              <a:solidFill>
                <a:srgbClr val="A64D79"/>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8" name="Shape 21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9" name="Google Shape;219;p41"/>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63079" y="152400"/>
            <a:ext cx="4838700" cy="4838700"/>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6" name="Shape 6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7" name="Google Shape;67;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0250" y="526350"/>
            <a:ext cx="7869000" cy="4055904"/>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sz="5600">
                <a:uFillTx/>
                <a:latin charset="0" typeface="Amatic SC"/>
              </a:rPr>
              <a:t>What did you Learn About Trauma?</a:t>
            </a:r>
            <a:endParaRPr lang="en" sz="5600">
              <a:uFillTx/>
              <a:latin charset="0" typeface="Amatic SC"/>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3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3" name="Shape 22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4" name="Google Shape;224;p4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0250" y="526350"/>
            <a:ext cx="8207400" cy="4090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a:uFillTx/>
              </a:rPr>
              <a:t>Final Exercise!</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1" name="Shape 7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2" name="Google Shape;72;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1081400"/>
            <a:ext cx="4045200" cy="17103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l" indent="0" lvl="0" marL="0" rtl="0">
              <a:spcBef>
                <a:spcPts val="0"/>
              </a:spcBef>
              <a:spcAft>
                <a:spcPts val="0"/>
              </a:spcAft>
              <a:buNone/>
            </a:pPr>
            <a:r>
              <a:rPr lang="en">
                <a:uFillTx/>
              </a:rPr>
              <a:t>What is Trauma?</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3" name="Google Shape;73;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294975"/>
            <a:ext cx="3837000" cy="41244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0" lvl="0" marL="0" rtl="0">
              <a:spcBef>
                <a:spcPts val="0"/>
              </a:spcBef>
              <a:spcAft>
                <a:spcPts val="0"/>
              </a:spcAft>
              <a:buNone/>
            </a:pPr>
            <a:r>
              <a:rPr lang="en">
                <a:uFillTx/>
              </a:rPr>
              <a:t>DSM-5 has PTSD is one of the </a:t>
            </a:r>
            <a:r>
              <a:rPr lang="en">
                <a:uFillTx/>
              </a:rPr>
              <a:t>only “official” trauma </a:t>
            </a:r>
            <a:r>
              <a:rPr lang="en">
                <a:uFillTx/>
              </a:rPr>
              <a:t>diagnosis</a:t>
            </a:r>
            <a:r>
              <a:rPr lang="en">
                <a:uFillTx/>
              </a:rPr>
              <a:t>:</a:t>
            </a:r>
            <a:endParaRPr>
              <a:uFillTx/>
            </a:endParaRPr>
          </a:p>
          <a:p>
            <a:pPr algn="l" indent="-342900" lvl="0" marL="457200" rtl="0">
              <a:spcBef>
                <a:spcPts val="1600"/>
              </a:spcBef>
              <a:spcAft>
                <a:spcPts val="0"/>
              </a:spcAft>
              <a:buSzPts val="1800"/>
              <a:buAutoNum type="arabicPeriod"/>
            </a:pPr>
            <a:r>
              <a:rPr lang="en">
                <a:uFillTx/>
              </a:rPr>
              <a:t>Exposed to death,threatened death,actual/threatened serious injury, actual/threatened sexual violence.</a:t>
            </a:r>
            <a:r>
              <a:rPr lang="en">
                <a:uFillTx/>
              </a:rPr>
              <a:t>  </a:t>
            </a:r>
            <a:endParaRPr>
              <a:uFillTx/>
            </a:endParaRPr>
          </a:p>
          <a:p>
            <a:pPr algn="l" indent="-342900" lvl="0" marL="457200" rtl="0">
              <a:spcBef>
                <a:spcPts val="0"/>
              </a:spcBef>
              <a:spcAft>
                <a:spcPts val="0"/>
              </a:spcAft>
              <a:buSzPts val="1800"/>
              <a:buAutoNum type="arabicPeriod"/>
            </a:pPr>
            <a:r>
              <a:rPr lang="en">
                <a:uFillTx/>
              </a:rPr>
              <a:t>Either as a witness or direct exposure. </a:t>
            </a:r>
            <a:r>
              <a:rPr lang="en">
                <a:uFillTx/>
              </a:rPr>
              <a:t>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7" name="Shape 7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8" name="Google Shape;78;p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3483" y="334455"/>
            <a:ext cx="4045200" cy="3399408"/>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l" indent="0" lvl="0" marL="0" rtl="0">
              <a:spcBef>
                <a:spcPts val="0"/>
              </a:spcBef>
              <a:spcAft>
                <a:spcPts val="0"/>
              </a:spcAft>
              <a:buNone/>
            </a:pPr>
            <a:r>
              <a:rPr lang="en" sz="1400">
                <a:uFillTx/>
                <a:latin charset="0" typeface="Amatic SC"/>
              </a:rPr>
              <a:t>3. Indirectly by learning of a close relative/friend.</a:t>
            </a:r>
            <a:endParaRPr lang="en" sz="1400">
              <a:uFillTx/>
              <a:latin charset="0" typeface="Amatic SC"/>
            </a:endParaRPr>
          </a:p>
          <a:p>
            <a:pPr algn="l" indent="0" lvl="0" marL="0" rtl="0">
              <a:spcBef>
                <a:spcPts val="0"/>
              </a:spcBef>
              <a:spcAft>
                <a:spcPts val="0"/>
              </a:spcAft>
              <a:buNone/>
            </a:pPr>
            <a:r>
              <a:rPr sz="1400">
                <a:uFillTx/>
                <a:latin charset="0" typeface="Amatic SC"/>
              </a:rPr>
              <a:t/>
            </a:r>
            <a:endParaRPr sz="1400">
              <a:uFillTx/>
              <a:latin charset="0" typeface="Amatic SC"/>
            </a:endParaRPr>
          </a:p>
          <a:p>
            <a:pPr algn="l" indent="0" lvl="0" marL="0" rtl="0">
              <a:spcBef>
                <a:spcPts val="0"/>
              </a:spcBef>
              <a:spcAft>
                <a:spcPts val="0"/>
              </a:spcAft>
              <a:buNone/>
            </a:pPr>
            <a:r>
              <a:rPr lang="en" sz="1400">
                <a:uFillTx/>
                <a:latin charset="0" typeface="Amatic SC"/>
              </a:rPr>
              <a:t>4. Repeated or </a:t>
            </a:r>
            <a:r>
              <a:rPr lang="en" sz="1400">
                <a:uFillTx/>
                <a:latin charset="0" typeface="Amatic SC"/>
              </a:rPr>
              <a:t>extreme indirect exposure of adverse events (</a:t>
            </a:r>
            <a:r>
              <a:rPr lang="en" sz="1400" u="sng">
                <a:uFillTx/>
                <a:latin charset="0" typeface="Amatic SC"/>
              </a:rPr>
              <a:t>in the course of </a:t>
            </a:r>
            <a:r>
              <a:rPr lang="en" sz="1400" u="sng">
                <a:uFillTx/>
                <a:latin charset="0" typeface="Amatic SC"/>
              </a:rPr>
              <a:t>professional</a:t>
            </a:r>
            <a:r>
              <a:rPr lang="en" sz="1400" u="sng">
                <a:uFillTx/>
                <a:latin charset="0" typeface="Amatic SC"/>
              </a:rPr>
              <a:t> Duties</a:t>
            </a:r>
            <a:r>
              <a:rPr lang="en" sz="1400">
                <a:uFillTx/>
                <a:latin charset="0" typeface="Amatic SC"/>
              </a:rPr>
              <a:t>).</a:t>
            </a:r>
            <a:endParaRPr lang="en" sz="1400">
              <a:uFillTx/>
              <a:latin charset="0" typeface="Amatic SC"/>
            </a:endParaRPr>
          </a:p>
          <a:p>
            <a:pPr algn="l" indent="0" lvl="0" marL="0" rtl="0">
              <a:spcBef>
                <a:spcPts val="0"/>
              </a:spcBef>
              <a:spcAft>
                <a:spcPts val="0"/>
              </a:spcAft>
              <a:buNone/>
            </a:pPr>
            <a:r>
              <a:rPr sz="1400">
                <a:uFillTx/>
                <a:latin charset="0" typeface="Amatic SC"/>
              </a:rPr>
              <a:t/>
            </a:r>
            <a:endParaRPr sz="1400">
              <a:uFillTx/>
              <a:latin charset="0" typeface="Amatic SC"/>
            </a:endParaRPr>
          </a:p>
          <a:p>
            <a:pPr algn="l" indent="0" lvl="0" marL="0" rtl="0">
              <a:spcBef>
                <a:spcPts val="0"/>
              </a:spcBef>
              <a:spcAft>
                <a:spcPts val="0"/>
              </a:spcAft>
              <a:buNone/>
            </a:pPr>
            <a:r>
              <a:rPr lang="en" sz="1400">
                <a:uFillTx/>
                <a:latin charset="0" typeface="Amatic SC"/>
              </a:rPr>
              <a:t>5. Intrusive symptoms</a:t>
            </a:r>
            <a:endParaRPr lang="en" sz="1400">
              <a:uFillTx/>
              <a:latin charset="0" typeface="Amatic SC"/>
            </a:endParaRPr>
          </a:p>
          <a:p>
            <a:pPr algn="l" indent="0" lvl="0" marL="0" rtl="0">
              <a:spcBef>
                <a:spcPts val="0"/>
              </a:spcBef>
              <a:spcAft>
                <a:spcPts val="0"/>
              </a:spcAft>
              <a:buNone/>
            </a:pPr>
            <a:r>
              <a:rPr sz="1400">
                <a:uFillTx/>
                <a:latin charset="0" typeface="Amatic SC"/>
              </a:rPr>
              <a:t/>
            </a:r>
            <a:endParaRPr sz="1400">
              <a:uFillTx/>
              <a:latin charset="0" typeface="Amatic SC"/>
            </a:endParaRPr>
          </a:p>
          <a:p>
            <a:pPr algn="l" indent="0" lvl="0" marL="0" rtl="0">
              <a:spcBef>
                <a:spcPts val="0"/>
              </a:spcBef>
              <a:spcAft>
                <a:spcPts val="0"/>
              </a:spcAft>
              <a:buNone/>
            </a:pPr>
            <a:r>
              <a:rPr lang="en" sz="1400">
                <a:uFillTx/>
                <a:latin charset="0" typeface="Amatic SC"/>
              </a:rPr>
              <a:t>6.Persistent avoidance of the associated trauma.</a:t>
            </a:r>
            <a:endParaRPr lang="en" sz="1400">
              <a:uFillTx/>
              <a:latin charset="0" typeface="Amatic SC"/>
            </a:endParaRPr>
          </a:p>
          <a:p>
            <a:pPr algn="l" indent="0" lvl="0" marL="0" rtl="0">
              <a:spcBef>
                <a:spcPts val="0"/>
              </a:spcBef>
              <a:spcAft>
                <a:spcPts val="0"/>
              </a:spcAft>
              <a:buNone/>
            </a:pPr>
            <a:r>
              <a:rPr sz="1400">
                <a:uFillTx/>
                <a:latin charset="0" typeface="Amatic SC"/>
              </a:rPr>
              <a:t/>
            </a:r>
            <a:endParaRPr sz="1400">
              <a:uFillTx/>
              <a:latin charset="0" typeface="Amatic SC"/>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9" name="Google Shape;79;p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724200"/>
            <a:ext cx="3837000" cy="36951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0" lvl="0" marL="0" rtl="0">
              <a:spcBef>
                <a:spcPts val="0"/>
              </a:spcBef>
              <a:spcAft>
                <a:spcPts val="0"/>
              </a:spcAft>
              <a:buNone/>
            </a:pPr>
            <a:r>
              <a:rPr lang="en">
                <a:uFillTx/>
              </a:rPr>
              <a:t>7. Negative changes in thoughts and </a:t>
            </a:r>
            <a:r>
              <a:rPr lang="en">
                <a:uFillTx/>
              </a:rPr>
              <a:t>mood associated with trauma.</a:t>
            </a:r>
            <a:endParaRPr>
              <a:uFillTx/>
            </a:endParaRPr>
          </a:p>
          <a:p>
            <a:pPr algn="l" indent="0" lvl="0" marL="0" rtl="0">
              <a:spcBef>
                <a:spcPts val="1600"/>
              </a:spcBef>
              <a:spcAft>
                <a:spcPts val="0"/>
              </a:spcAft>
              <a:buNone/>
            </a:pPr>
            <a:r>
              <a:rPr>
                <a:uFillTx/>
              </a:rPr>
              <a:t/>
            </a:r>
            <a:endParaRPr>
              <a:uFillTx/>
            </a:endParaRPr>
          </a:p>
          <a:p>
            <a:pPr algn="l" indent="0" lvl="0" marL="0" rtl="0">
              <a:spcBef>
                <a:spcPts val="1600"/>
              </a:spcBef>
              <a:spcAft>
                <a:spcPts val="1600"/>
              </a:spcAft>
              <a:buNone/>
            </a:pPr>
            <a:r>
              <a:rPr lang="en">
                <a:uFillTx/>
              </a:rPr>
              <a:t>8. Changes in behavior that are associated with the trauma event.</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3" name="Shape 8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4" name="Google Shape;84;p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92850"/>
            <a:ext cx="8520600" cy="8010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spcBef>
                <a:spcPts val="0"/>
              </a:spcBef>
              <a:spcAft>
                <a:spcPts val="0"/>
              </a:spcAft>
              <a:buNone/>
            </a:pPr>
            <a:r>
              <a:rPr lang="en">
                <a:uFillTx/>
              </a:rPr>
              <a:t>Lastly:</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5" name="Google Shape;85;p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24599"/>
            <a:ext cx="8520600" cy="3340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342900" lvl="0" marL="457200" rtl="0">
              <a:spcBef>
                <a:spcPts val="0"/>
              </a:spcBef>
              <a:spcAft>
                <a:spcPts val="0"/>
              </a:spcAft>
              <a:buSzPts val="1800"/>
              <a:buAutoNum type="arabicPeriod"/>
            </a:pPr>
            <a:r>
              <a:rPr lang="en">
                <a:uFillTx/>
              </a:rPr>
              <a:t>Persistence</a:t>
            </a:r>
            <a:r>
              <a:rPr lang="en">
                <a:uFillTx/>
              </a:rPr>
              <a:t> of </a:t>
            </a:r>
            <a:r>
              <a:rPr lang="en">
                <a:uFillTx/>
              </a:rPr>
              <a:t>symptoms for more than a month.</a:t>
            </a:r>
            <a:endParaRPr>
              <a:uFillTx/>
            </a:endParaRPr>
          </a:p>
          <a:p>
            <a:pPr algn="l" indent="-342900" lvl="0" marL="457200" rtl="0">
              <a:spcBef>
                <a:spcPts val="0"/>
              </a:spcBef>
              <a:spcAft>
                <a:spcPts val="0"/>
              </a:spcAft>
              <a:buSzPts val="1800"/>
              <a:buAutoNum type="arabicPeriod"/>
            </a:pPr>
            <a:endParaRPr lang="en">
              <a:uFillTx/>
            </a:endParaRPr>
          </a:p>
          <a:p>
            <a:pPr algn="l" indent="-342900" lvl="0" marL="457200" rtl="0">
              <a:spcBef>
                <a:spcPts val="0"/>
              </a:spcBef>
              <a:spcAft>
                <a:spcPts val="0"/>
              </a:spcAft>
              <a:buSzPts val="1800"/>
              <a:buAutoNum type="arabicPeriod"/>
            </a:pPr>
            <a:endParaRPr lang="en">
              <a:uFillTx/>
            </a:endParaRPr>
          </a:p>
          <a:p>
            <a:pPr algn="l" indent="-342900" lvl="0" marL="457200" rtl="0">
              <a:spcBef>
                <a:spcPts val="0"/>
              </a:spcBef>
              <a:spcAft>
                <a:spcPts val="0"/>
              </a:spcAft>
              <a:buSzPts val="1800"/>
              <a:buAutoNum type="arabicPeriod"/>
            </a:pPr>
            <a:r>
              <a:rPr lang="en">
                <a:uFillTx/>
              </a:rPr>
              <a:t/>
            </a:r>
            <a:r>
              <a:rPr>
                <a:uFillTx/>
              </a:rPr>
              <a:t/>
            </a:r>
            <a:r>
              <a:rPr lang="en">
                <a:uFillTx/>
              </a:rPr>
              <a:t>Significant symptom related distress/functional impairment.</a:t>
            </a:r>
            <a:endParaRPr lang="en">
              <a:uFillTx/>
            </a:endParaRPr>
          </a:p>
          <a:p>
            <a:pPr algn="l" indent="-342900" lvl="0" marL="457200" rtl="0">
              <a:spcBef>
                <a:spcPts val="0"/>
              </a:spcBef>
              <a:spcAft>
                <a:spcPts val="0"/>
              </a:spcAft>
              <a:buSzPts val="1800"/>
              <a:buAutoNum type="arabicPeriod"/>
            </a:pPr>
            <a:endParaRPr lang="en">
              <a:uFillTx/>
            </a:endParaRPr>
          </a:p>
          <a:p>
            <a:pPr algn="l" indent="-342900" lvl="0" marL="457200" rtl="0">
              <a:spcBef>
                <a:spcPts val="0"/>
              </a:spcBef>
              <a:spcAft>
                <a:spcPts val="0"/>
              </a:spcAft>
              <a:buSzPts val="1800"/>
              <a:buAutoNum type="arabicPeriod"/>
            </a:pPr>
            <a:endParaRPr lang="en">
              <a:uFillTx/>
            </a:endParaRPr>
          </a:p>
          <a:p>
            <a:pPr algn="l" indent="-342900" lvl="0" marL="457200" rtl="0">
              <a:spcBef>
                <a:spcPts val="0"/>
              </a:spcBef>
              <a:spcAft>
                <a:spcPts val="0"/>
              </a:spcAft>
              <a:buSzPts val="1800"/>
              <a:buAutoNum type="arabicPeriod"/>
            </a:pPr>
            <a:r>
              <a:rPr lang="en">
                <a:uFillTx/>
              </a:rPr>
              <a:t/>
            </a:r>
            <a:r>
              <a:rPr>
                <a:uFillTx/>
              </a:rPr>
              <a:t/>
            </a:r>
            <a:r>
              <a:rPr lang="en">
                <a:uFillTx/>
              </a:rPr>
              <a:t>Not due to medical issues, illness, or substance abuse issues.</a:t>
            </a:r>
            <a:endParaRPr lang="en">
              <a:uFillTx/>
            </a:endParaRPr>
          </a:p>
          <a:p>
            <a:pPr algn="l" indent="0" lvl="0" marL="457200" rtl="0">
              <a:spcBef>
                <a:spcPts val="1600"/>
              </a:spcBef>
              <a:spcAft>
                <a:spcPts val="1600"/>
              </a:spcAft>
              <a:buNone/>
            </a:pPr>
            <a:r>
              <a:rPr lang="en">
                <a:uFillTx/>
              </a:rPr>
              <a:t>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9" name="Shape 8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0" name="Google Shape;90;p1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64250"/>
            <a:ext cx="8520600" cy="8010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a:uFillTx/>
              </a:rPr>
              <a:t>Other Experts Say:</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1" name="Google Shape;91;p1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00825"/>
            <a:ext cx="3999900" cy="37584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Dr. Peter Levine:</a:t>
            </a:r>
            <a:endParaRPr>
              <a:uFillTx/>
            </a:endParaRPr>
          </a:p>
          <a:p>
            <a:pPr algn="l" indent="0" lvl="0" marL="0" rtl="0">
              <a:spcBef>
                <a:spcPts val="1600"/>
              </a:spcBef>
              <a:spcAft>
                <a:spcPts val="0"/>
              </a:spcAft>
              <a:buNone/>
            </a:pPr>
            <a:r>
              <a:rPr>
                <a:uFillTx/>
              </a:rPr>
              <a:t/>
            </a:r>
            <a:endParaRPr>
              <a:uFillTx/>
            </a:endParaRPr>
          </a:p>
          <a:p>
            <a:pPr algn="l" indent="0" lvl="0" marL="0" rtl="0">
              <a:spcBef>
                <a:spcPts val="1600"/>
              </a:spcBef>
              <a:spcAft>
                <a:spcPts val="0"/>
              </a:spcAft>
              <a:buNone/>
            </a:pPr>
            <a:r>
              <a:rPr>
                <a:uFillTx/>
              </a:rPr>
              <a:t/>
            </a:r>
            <a:endParaRPr>
              <a:uFillTx/>
            </a:endParaRPr>
          </a:p>
          <a:p>
            <a:pPr algn="l" indent="0" lvl="0" marL="0" rtl="0">
              <a:spcBef>
                <a:spcPts val="1600"/>
              </a:spcBef>
              <a:spcAft>
                <a:spcPts val="0"/>
              </a:spcAft>
              <a:buNone/>
            </a:pPr>
            <a:r>
              <a:rPr>
                <a:uFillTx/>
              </a:rPr>
              <a:t/>
            </a:r>
            <a:endParaRPr>
              <a:uFillTx/>
            </a:endParaRPr>
          </a:p>
          <a:p>
            <a:pPr algn="l" indent="0" lvl="0" marL="0" rtl="0">
              <a:spcBef>
                <a:spcPts val="1600"/>
              </a:spcBef>
              <a:spcAft>
                <a:spcPts val="0"/>
              </a:spcAft>
              <a:buNone/>
            </a:pPr>
            <a:r>
              <a:rPr>
                <a:uFillTx/>
              </a:rPr>
              <a:t/>
            </a:r>
            <a:endParaRPr>
              <a:uFillTx/>
            </a:endParaRPr>
          </a:p>
          <a:p>
            <a:pPr algn="l" indent="0" lvl="0" marL="0" rtl="0">
              <a:spcBef>
                <a:spcPts val="1600"/>
              </a:spcBef>
              <a:spcAft>
                <a:spcPts val="0"/>
              </a:spcAft>
              <a:buNone/>
            </a:pPr>
            <a:r>
              <a:rPr>
                <a:uFillTx/>
              </a:rPr>
              <a:t/>
            </a:r>
            <a:endParaRPr>
              <a:uFillTx/>
            </a:endParaRPr>
          </a:p>
          <a:p>
            <a:pPr algn="l" indent="0" lvl="0" marL="0" rtl="0">
              <a:spcBef>
                <a:spcPts val="1600"/>
              </a:spcBef>
              <a:spcAft>
                <a:spcPts val="0"/>
              </a:spcAft>
              <a:buNone/>
            </a:pPr>
            <a:r>
              <a:rPr>
                <a:uFillTx/>
              </a:rPr>
              <a:t/>
            </a:r>
            <a:endParaRPr>
              <a:uFillTx/>
            </a:endParaRPr>
          </a:p>
          <a:p>
            <a:pPr algn="l" indent="0" lvl="0" marL="0" rtl="0">
              <a:spcBef>
                <a:spcPts val="1600"/>
              </a:spcBef>
              <a:spcAft>
                <a:spcPts val="1600"/>
              </a:spcAft>
              <a:buNone/>
            </a:pPr>
            <a:r>
              <a:rPr lang="en">
                <a:uFillTx/>
              </a:rPr>
              <a:t>Dr. Bessel Van </a:t>
            </a:r>
            <a:r>
              <a:rPr lang="en">
                <a:uFillTx/>
              </a:rPr>
              <a:t>der Kolk:</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2" name="Google Shape;92;p1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198475" y="1038725"/>
            <a:ext cx="4945500" cy="3340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lang="en">
                <a:uFillTx/>
              </a:rPr>
              <a:t>Dr. Pat Ogden:</a:t>
            </a:r>
            <a:endParaRPr>
              <a:uFillTx/>
            </a:endParaRPr>
          </a:p>
          <a:p>
            <a:pPr algn="l" indent="0" lvl="0" marL="0" rtl="0">
              <a:spcBef>
                <a:spcPts val="1600"/>
              </a:spcBef>
              <a:spcAft>
                <a:spcPts val="0"/>
              </a:spcAft>
              <a:buNone/>
            </a:pPr>
            <a:r>
              <a:rPr>
                <a:uFillTx/>
              </a:rPr>
              <a:t/>
            </a:r>
            <a:endParaRPr>
              <a:uFillTx/>
            </a:endParaRPr>
          </a:p>
          <a:p>
            <a:pPr algn="l" indent="0" lvl="0" marL="0" rtl="0">
              <a:spcBef>
                <a:spcPts val="1600"/>
              </a:spcBef>
              <a:spcAft>
                <a:spcPts val="0"/>
              </a:spcAft>
              <a:buNone/>
            </a:pPr>
            <a:r>
              <a:rPr>
                <a:uFillTx/>
              </a:rPr>
              <a:t/>
            </a:r>
            <a:endParaRPr>
              <a:uFillTx/>
            </a:endParaRPr>
          </a:p>
          <a:p>
            <a:pPr algn="l" indent="0" lvl="0" marL="0" rtl="0">
              <a:spcBef>
                <a:spcPts val="1600"/>
              </a:spcBef>
              <a:spcAft>
                <a:spcPts val="0"/>
              </a:spcAft>
              <a:buNone/>
            </a:pPr>
            <a:r>
              <a:rPr lang="en">
                <a:uFillTx/>
              </a:rPr>
              <a:t>Dr. Nadine Burke Harris:</a:t>
            </a:r>
            <a:endParaRPr>
              <a:uFillTx/>
            </a:endParaRPr>
          </a:p>
          <a:p>
            <a:pPr algn="l" indent="0" lvl="0" marL="0" rtl="0">
              <a:spcBef>
                <a:spcPts val="1600"/>
              </a:spcBef>
              <a:spcAft>
                <a:spcPts val="1600"/>
              </a:spcAft>
              <a:buNone/>
            </a:pPr>
            <a:r>
              <a:rPr>
                <a:uFillTx/>
              </a:rPr>
              <a:t/>
            </a:r>
            <a:endParaRPr>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3" name="Google Shape;93;p19"/>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853481" y="2795773"/>
            <a:ext cx="3462198" cy="1947500"/>
          </a:xfrm>
          <a:prstGeom prst="rect">
            <a:avLst/>
          </a:prstGeom>
          <a:noFill/>
          <a:ln>
            <a:noFill/>
          </a:ln>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4" name="Google Shape;94;p19"/>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4"/>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55288" y="614660"/>
            <a:ext cx="1813225" cy="2173475"/>
          </a:xfrm>
          <a:prstGeom prst="rect">
            <a:avLst/>
          </a:prstGeom>
          <a:noFill/>
          <a:ln>
            <a:noFill/>
          </a:ln>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5" name="Google Shape;95;p19"/>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5"/>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27089" y="3768499"/>
            <a:ext cx="2882300" cy="1192675"/>
          </a:xfrm>
          <a:prstGeom prst="rect">
            <a:avLst/>
          </a:prstGeom>
          <a:noFill/>
          <a:ln>
            <a:noFill/>
          </a:ln>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6" name="Google Shape;96;p19"/>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6"/>
          <a:srcRect b="13725" l="-9031" r="9014" t="-13572"/>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281520" y="673988"/>
            <a:ext cx="2623900" cy="1733383"/>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0" name="Shape 10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1" name="Google Shape;101;p2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4800" y="309350"/>
            <a:ext cx="8537700" cy="7482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spcBef>
                <a:spcPts val="0"/>
              </a:spcBef>
              <a:spcAft>
                <a:spcPts val="0"/>
              </a:spcAft>
              <a:buNone/>
            </a:pPr>
            <a:r>
              <a:rPr lang="en">
                <a:uFillTx/>
              </a:rPr>
              <a:t>Secondary Trauma? Burn Out? Compassion Fatigue?</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 name="Google Shape;102;p2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57494" y="3324597"/>
            <a:ext cx="6147600" cy="7173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3" name="Google Shape;103;p2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181164" y="1631892"/>
            <a:ext cx="6815100" cy="3504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317500" lvl="0" marL="457200" rtl="0">
              <a:spcBef>
                <a:spcPts val="0"/>
              </a:spcBef>
              <a:spcAft>
                <a:spcPts val="0"/>
              </a:spcAft>
              <a:buClr>
                <a:srgbClr val="E06666"/>
              </a:buClr>
              <a:buSzPts val="1400"/>
              <a:buFont typeface="Bree Serif"/>
              <a:buAutoNum type="arabicPeriod"/>
            </a:pPr>
            <a:r>
              <a:rPr lang="en">
                <a:solidFill>
                  <a:srgbClr val="E06666"/>
                </a:solidFill>
                <a:uFillTx/>
                <a:latin typeface="Bree Serif"/>
                <a:ea typeface="Bree Serif"/>
                <a:cs typeface="Bree Serif"/>
                <a:sym typeface="Bree Serif"/>
              </a:rPr>
              <a:t>Burn-Out: Overwhelming emotional exhaustion, depersonalization and Feelings of profession </a:t>
            </a:r>
            <a:r>
              <a:rPr lang="en">
                <a:solidFill>
                  <a:srgbClr val="E06666"/>
                </a:solidFill>
                <a:uFillTx/>
                <a:latin typeface="Bree Serif"/>
                <a:ea typeface="Bree Serif"/>
                <a:cs typeface="Bree Serif"/>
                <a:sym typeface="Bree Serif"/>
              </a:rPr>
              <a:t>insufficiency</a:t>
            </a:r>
            <a:r>
              <a:rPr lang="en">
                <a:solidFill>
                  <a:srgbClr val="E06666"/>
                </a:solidFill>
                <a:uFillTx/>
                <a:latin typeface="Bree Serif"/>
                <a:ea typeface="Bree Serif"/>
                <a:cs typeface="Bree Serif"/>
                <a:sym typeface="Bree Serif"/>
              </a:rPr>
              <a:t>.</a:t>
            </a:r>
            <a:endParaRPr>
              <a:solidFill>
                <a:srgbClr val="E06666"/>
              </a:solidFill>
              <a:uFillTx/>
              <a:latin typeface="Bree Serif"/>
              <a:ea typeface="Bree Serif"/>
              <a:cs typeface="Bree Serif"/>
              <a:sym typeface="Bree Serif"/>
            </a:endParaRPr>
          </a:p>
          <a:p>
            <a:pPr algn="l" indent="-317500" lvl="0" marL="457200" rtl="0">
              <a:spcBef>
                <a:spcPts val="0"/>
              </a:spcBef>
              <a:spcAft>
                <a:spcPts val="0"/>
              </a:spcAft>
              <a:buClr>
                <a:srgbClr val="E06666"/>
              </a:buClr>
              <a:buSzPts val="1400"/>
              <a:buFont typeface="Bree Serif"/>
              <a:buAutoNum type="arabicPeriod"/>
            </a:pPr>
            <a:endParaRPr lang="en">
              <a:solidFill>
                <a:srgbClr val="E06666"/>
              </a:solidFill>
              <a:uFillTx/>
              <a:latin typeface="Bree Serif"/>
              <a:ea typeface="Bree Serif"/>
              <a:cs typeface="Bree Serif"/>
              <a:sym typeface="Bree Serif"/>
            </a:endParaRPr>
          </a:p>
          <a:p>
            <a:pPr algn="l" indent="-317500" lvl="0" marL="457200" rtl="0">
              <a:spcBef>
                <a:spcPts val="0"/>
              </a:spcBef>
              <a:spcAft>
                <a:spcPts val="0"/>
              </a:spcAft>
              <a:buClr>
                <a:srgbClr val="E06666"/>
              </a:buClr>
              <a:buSzPts val="1400"/>
              <a:buFont typeface="Bree Serif"/>
              <a:buAutoNum type="arabicPeriod"/>
            </a:pPr>
            <a:r>
              <a:rPr lang="en">
                <a:solidFill>
                  <a:srgbClr val="E06666"/>
                </a:solidFill>
                <a:uFillTx/>
                <a:latin typeface="Bree Serif"/>
                <a:ea typeface="Bree Serif"/>
                <a:cs typeface="Bree Serif"/>
                <a:sym typeface="Bree Serif"/>
              </a:rPr>
              <a:t/>
            </a:r>
            <a:r>
              <a:rPr>
                <a:uFillTx/>
              </a:rPr>
              <a:t/>
            </a:r>
            <a:r>
              <a:rPr lang="en">
                <a:solidFill>
                  <a:srgbClr val="E06666"/>
                </a:solidFill>
                <a:uFillTx/>
                <a:latin typeface="Bree Serif"/>
                <a:ea typeface="Bree Serif"/>
                <a:cs typeface="Bree Serif"/>
                <a:sym typeface="Bree Serif"/>
              </a:rPr>
              <a:t>Compassion Fatigue: General emotional and physical exhaustion often experienced by those in the social work profession.</a:t>
            </a:r>
            <a:endParaRPr lang="en">
              <a:solidFill>
                <a:srgbClr val="E06666"/>
              </a:solidFill>
              <a:uFillTx/>
              <a:latin typeface="Bree Serif"/>
              <a:ea typeface="Bree Serif"/>
              <a:cs typeface="Bree Serif"/>
              <a:sym typeface="Bree Serif"/>
            </a:endParaRPr>
          </a:p>
          <a:p>
            <a:pPr algn="l" indent="-317500" lvl="0" marL="457200" rtl="0">
              <a:spcBef>
                <a:spcPts val="0"/>
              </a:spcBef>
              <a:spcAft>
                <a:spcPts val="0"/>
              </a:spcAft>
              <a:buClr>
                <a:srgbClr val="E06666"/>
              </a:buClr>
              <a:buSzPts val="1400"/>
              <a:buFont typeface="Bree Serif"/>
              <a:buAutoNum type="arabicPeriod"/>
            </a:pPr>
            <a:endParaRPr lang="en">
              <a:solidFill>
                <a:srgbClr val="E06666"/>
              </a:solidFill>
              <a:uFillTx/>
              <a:latin typeface="Bree Serif"/>
              <a:ea typeface="Bree Serif"/>
              <a:cs typeface="Bree Serif"/>
              <a:sym typeface="Bree Serif"/>
            </a:endParaRPr>
          </a:p>
          <a:p>
            <a:pPr algn="l" indent="-317500" lvl="0" marL="457200" rtl="0">
              <a:spcBef>
                <a:spcPts val="0"/>
              </a:spcBef>
              <a:spcAft>
                <a:spcPts val="0"/>
              </a:spcAft>
              <a:buClr>
                <a:srgbClr val="E06666"/>
              </a:buClr>
              <a:buSzPts val="1400"/>
              <a:buFont typeface="Bree Serif"/>
              <a:buAutoNum type="arabicPeriod"/>
            </a:pPr>
            <a:r>
              <a:rPr lang="en">
                <a:solidFill>
                  <a:srgbClr val="E06666"/>
                </a:solidFill>
                <a:uFillTx/>
                <a:latin typeface="Bree Serif"/>
                <a:ea typeface="Bree Serif"/>
                <a:cs typeface="Bree Serif"/>
                <a:sym typeface="Bree Serif"/>
              </a:rPr>
              <a:t/>
            </a:r>
            <a:r>
              <a:rPr>
                <a:uFillTx/>
              </a:rPr>
              <a:t/>
            </a:r>
            <a:r>
              <a:rPr lang="en">
                <a:solidFill>
                  <a:srgbClr val="E06666"/>
                </a:solidFill>
                <a:uFillTx/>
                <a:latin typeface="Bree Serif"/>
                <a:ea typeface="Bree Serif"/>
                <a:cs typeface="Bree Serif"/>
                <a:sym typeface="Bree Serif"/>
              </a:rPr>
              <a:t>Secondary/Vicarious Trauma: Exposure of those in the social work field through their experiences </a:t>
            </a:r>
            <a:r>
              <a:rPr lang="en">
                <a:solidFill>
                  <a:srgbClr val="E06666"/>
                </a:solidFill>
                <a:uFillTx/>
                <a:latin typeface="Bree Serif"/>
                <a:ea typeface="Bree Serif"/>
                <a:cs typeface="Bree Serif"/>
                <a:sym typeface="Bree Serif"/>
              </a:rPr>
              <a:t>with clients who have trauma.  That trauma can lead to internal and external experiences of trauma symptoms. </a:t>
            </a:r>
            <a:endParaRPr lang="en">
              <a:solidFill>
                <a:srgbClr val="E06666"/>
              </a:solidFill>
              <a:uFillTx/>
              <a:latin typeface="Bree Serif"/>
              <a:ea typeface="Bree Serif"/>
              <a:cs typeface="Bree Serif"/>
              <a:sym typeface="Bree Serif"/>
            </a:endParaRPr>
          </a:p>
          <a:p>
            <a:pPr algn="l" indent="0" lvl="0" marL="0" rtl="0">
              <a:spcBef>
                <a:spcPts val="0"/>
              </a:spcBef>
              <a:spcAft>
                <a:spcPts val="0"/>
              </a:spcAft>
              <a:buNone/>
            </a:pPr>
            <a:r>
              <a:rPr>
                <a:uFillTx/>
              </a:rPr>
              <a:t/>
            </a:r>
            <a:endParaRPr>
              <a:solidFill>
                <a:srgbClr val="E06666"/>
              </a:solidFill>
              <a:uFillTx/>
              <a:latin typeface="Bree Serif"/>
              <a:ea typeface="Bree Serif"/>
              <a:cs typeface="Bree Serif"/>
              <a:sym typeface="Bree Serif"/>
            </a:endParaRPr>
          </a:p>
          <a:p>
            <a:pPr algn="l" indent="0" lvl="0" marL="0" rtl="0">
              <a:spcBef>
                <a:spcPts val="0"/>
              </a:spcBef>
              <a:spcAft>
                <a:spcPts val="0"/>
              </a:spcAft>
              <a:buNone/>
            </a:pPr>
            <a:r>
              <a:rPr>
                <a:uFillTx/>
              </a:rPr>
              <a:t/>
            </a:r>
            <a:endParaRPr>
              <a:solidFill>
                <a:srgbClr val="E06666"/>
              </a:solidFill>
              <a:uFillTx/>
              <a:latin typeface="Bree Serif"/>
              <a:ea typeface="Bree Serif"/>
              <a:cs typeface="Bree Serif"/>
              <a:sym typeface="Bree Serif"/>
            </a:endParaRPr>
          </a:p>
          <a:p>
            <a:pPr algn="l" indent="0" lvl="0" marL="0" rtl="0">
              <a:spcBef>
                <a:spcPts val="0"/>
              </a:spcBef>
              <a:spcAft>
                <a:spcPts val="0"/>
              </a:spcAft>
              <a:buNone/>
            </a:pPr>
            <a:r>
              <a:rPr lang="en">
                <a:solidFill>
                  <a:srgbClr val="E06666"/>
                </a:solidFill>
                <a:uFillTx/>
                <a:latin typeface="Bree Serif"/>
                <a:ea typeface="Bree Serif"/>
                <a:cs typeface="Bree Serif"/>
                <a:sym typeface="Bree Serif"/>
              </a:rPr>
              <a:t>Another way to look at trauma: </a:t>
            </a:r>
            <a:r>
              <a:rPr lang="en" u="sng">
                <a:solidFill>
                  <a:schemeClr val="hlink"/>
                </a:solidFill>
                <a:uFillTx/>
                <a:latin typeface="Bree Serif"/>
                <a:ea typeface="Bree Serif"/>
                <a:cs typeface="Bree Serif"/>
                <a:sym typeface="Bree Serif"/>
                <a:hlinkClick r:id="rId3"/>
              </a:rPr>
              <a:t>Brain and Trauma</a:t>
            </a:r>
            <a:endParaRPr>
              <a:solidFill>
                <a:srgbClr val="E06666"/>
              </a:solidFill>
              <a:uFillTx/>
              <a:latin typeface="Bree Serif"/>
              <a:ea typeface="Bree Serif"/>
              <a:cs typeface="Bree Serif"/>
              <a:sym typeface="Bree Serif"/>
            </a:endParaRPr>
          </a:p>
          <a:p>
            <a:pPr algn="l" indent="0" lvl="0" marL="0" rtl="0">
              <a:spcBef>
                <a:spcPts val="0"/>
              </a:spcBef>
              <a:spcAft>
                <a:spcPts val="0"/>
              </a:spcAft>
              <a:buNone/>
            </a:pPr>
            <a:r>
              <a:rPr>
                <a:uFillTx/>
              </a:rPr>
              <a:t/>
            </a:r>
            <a:endParaRPr>
              <a:solidFill>
                <a:srgbClr val="E06666"/>
              </a:solidFill>
              <a:uFillTx/>
              <a:latin typeface="Bree Serif"/>
              <a:ea typeface="Bree Serif"/>
              <a:cs typeface="Bree Serif"/>
              <a:sym typeface="Bree Serif"/>
            </a:endParaRPr>
          </a:p>
          <a:p>
            <a:pPr algn="l" indent="0" lvl="0" marL="0" rtl="0">
              <a:spcBef>
                <a:spcPts val="0"/>
              </a:spcBef>
              <a:spcAft>
                <a:spcPts val="0"/>
              </a:spcAft>
              <a:buNone/>
            </a:pPr>
            <a:r>
              <a:rPr>
                <a:uFillTx/>
              </a:rPr>
              <a:t/>
            </a:r>
            <a:endParaRPr>
              <a:solidFill>
                <a:srgbClr val="E06666"/>
              </a:solidFill>
              <a:uFillTx/>
              <a:latin typeface="Bree Serif"/>
              <a:ea typeface="Bree Serif"/>
              <a:cs typeface="Bree Serif"/>
              <a:sym typeface="Bree Serif"/>
            </a:endParaRPr>
          </a:p>
          <a:p>
            <a:pPr algn="ctr" indent="0" lvl="0" marL="0" rtl="0">
              <a:spcBef>
                <a:spcPts val="0"/>
              </a:spcBef>
              <a:spcAft>
                <a:spcPts val="0"/>
              </a:spcAft>
              <a:buNone/>
            </a:pPr>
            <a:r>
              <a:rPr>
                <a:uFillTx/>
              </a:rPr>
              <a:t/>
            </a:r>
            <a:endParaRPr>
              <a:solidFill>
                <a:srgbClr val="E06666"/>
              </a:solidFill>
              <a:uFillTx/>
              <a:latin typeface="Bree Serif"/>
              <a:ea typeface="Bree Serif"/>
              <a:cs typeface="Bree Serif"/>
              <a:sym typeface="Bree Serif"/>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7" name="Shape 10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8" name="Google Shape;108;p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97921" y="8042"/>
            <a:ext cx="8730000" cy="52653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sz="2500">
                <a:uFillTx/>
                <a:latin charset="0" typeface="Amatic SC"/>
              </a:rPr>
              <a:t>How Many of Your Organizations/Agencies </a:t>
            </a:r>
            <a:r>
              <a:rPr lang="en" sz="2500">
                <a:uFillTx/>
                <a:latin charset="0" typeface="Amatic SC"/>
              </a:rPr>
              <a:t>Have</a:t>
            </a:r>
            <a:r>
              <a:rPr lang="en" sz="2500">
                <a:uFillTx/>
                <a:latin charset="0" typeface="Amatic SC"/>
              </a:rPr>
              <a:t> Policies or Practices to Prevent Trauma?</a:t>
            </a:r>
            <a:endParaRPr lang="en" sz="2500">
              <a:uFillTx/>
              <a:latin charset="0" typeface="Amatic SC"/>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theme/theme1.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extraClrSchemeLst/>
</a:theme>
</file>

<file path=ppt/theme/theme2.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extraClrSchemeLst/>
</a:theme>
</file>